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2" r:id="rId2"/>
    <p:sldMasterId id="2147483674" r:id="rId3"/>
  </p:sldMasterIdLst>
  <p:notesMasterIdLst>
    <p:notesMasterId r:id="rId61"/>
  </p:notesMasterIdLst>
  <p:sldIdLst>
    <p:sldId id="257" r:id="rId4"/>
    <p:sldId id="337" r:id="rId5"/>
    <p:sldId id="338" r:id="rId6"/>
    <p:sldId id="358" r:id="rId7"/>
    <p:sldId id="346" r:id="rId8"/>
    <p:sldId id="359" r:id="rId9"/>
    <p:sldId id="347" r:id="rId10"/>
    <p:sldId id="360" r:id="rId11"/>
    <p:sldId id="362" r:id="rId12"/>
    <p:sldId id="320" r:id="rId13"/>
    <p:sldId id="290" r:id="rId14"/>
    <p:sldId id="280" r:id="rId15"/>
    <p:sldId id="288" r:id="rId16"/>
    <p:sldId id="361" r:id="rId17"/>
    <p:sldId id="349" r:id="rId18"/>
    <p:sldId id="353" r:id="rId19"/>
    <p:sldId id="340" r:id="rId20"/>
    <p:sldId id="363" r:id="rId21"/>
    <p:sldId id="355" r:id="rId22"/>
    <p:sldId id="356" r:id="rId23"/>
    <p:sldId id="304" r:id="rId24"/>
    <p:sldId id="284" r:id="rId25"/>
    <p:sldId id="283" r:id="rId26"/>
    <p:sldId id="309" r:id="rId27"/>
    <p:sldId id="357" r:id="rId28"/>
    <p:sldId id="364" r:id="rId29"/>
    <p:sldId id="305" r:id="rId30"/>
    <p:sldId id="344" r:id="rId31"/>
    <p:sldId id="303" r:id="rId32"/>
    <p:sldId id="270" r:id="rId33"/>
    <p:sldId id="274" r:id="rId34"/>
    <p:sldId id="298" r:id="rId35"/>
    <p:sldId id="273" r:id="rId36"/>
    <p:sldId id="276" r:id="rId37"/>
    <p:sldId id="287" r:id="rId38"/>
    <p:sldId id="281" r:id="rId39"/>
    <p:sldId id="342" r:id="rId40"/>
    <p:sldId id="365" r:id="rId41"/>
    <p:sldId id="311" r:id="rId42"/>
    <p:sldId id="312" r:id="rId43"/>
    <p:sldId id="313" r:id="rId44"/>
    <p:sldId id="317" r:id="rId45"/>
    <p:sldId id="318" r:id="rId46"/>
    <p:sldId id="321" r:id="rId47"/>
    <p:sldId id="324" r:id="rId48"/>
    <p:sldId id="325" r:id="rId49"/>
    <p:sldId id="326" r:id="rId50"/>
    <p:sldId id="327" r:id="rId51"/>
    <p:sldId id="328" r:id="rId52"/>
    <p:sldId id="329" r:id="rId53"/>
    <p:sldId id="366" r:id="rId54"/>
    <p:sldId id="330" r:id="rId55"/>
    <p:sldId id="334" r:id="rId56"/>
    <p:sldId id="293" r:id="rId57"/>
    <p:sldId id="308" r:id="rId58"/>
    <p:sldId id="297" r:id="rId59"/>
    <p:sldId id="307" r:id="rId6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4853" autoAdjust="0"/>
    <p:restoredTop sz="94660"/>
  </p:normalViewPr>
  <p:slideViewPr>
    <p:cSldViewPr>
      <p:cViewPr varScale="1">
        <p:scale>
          <a:sx n="117" d="100"/>
          <a:sy n="117" d="100"/>
        </p:scale>
        <p:origin x="1032" y="10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viewProps" Target="viewProps.xml"/><Relationship Id="rId7" Type="http://schemas.openxmlformats.org/officeDocument/2006/relationships/slide" Target="slides/slide4.xml"/><Relationship Id="rId2" Type="http://schemas.openxmlformats.org/officeDocument/2006/relationships/slideMaster" Target="slideMasters/slideMaster1.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microsoft.com/office/2016/11/relationships/changesInfo" Target="changesInfos/changesInfo1.xml"/><Relationship Id="rId5" Type="http://schemas.openxmlformats.org/officeDocument/2006/relationships/slide" Target="slides/slide2.xml"/><Relationship Id="rId61" Type="http://schemas.openxmlformats.org/officeDocument/2006/relationships/notesMaster" Target="notesMasters/notesMaster1.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theme" Target="theme/theme1.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2.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ucien Duquette" userId="a9b1a97534b6cfc2" providerId="LiveId" clId="{4F813A27-FD00-4108-B9A1-46F8FB0B32EB}"/>
    <pc:docChg chg="custSel delSld modSld">
      <pc:chgData name="Lucien Duquette" userId="a9b1a97534b6cfc2" providerId="LiveId" clId="{4F813A27-FD00-4108-B9A1-46F8FB0B32EB}" dt="2022-10-14T13:00:36.291" v="50" actId="27636"/>
      <pc:docMkLst>
        <pc:docMk/>
      </pc:docMkLst>
      <pc:sldChg chg="modSp mod">
        <pc:chgData name="Lucien Duquette" userId="a9b1a97534b6cfc2" providerId="LiveId" clId="{4F813A27-FD00-4108-B9A1-46F8FB0B32EB}" dt="2022-10-14T13:00:36.291" v="50" actId="27636"/>
        <pc:sldMkLst>
          <pc:docMk/>
          <pc:sldMk cId="1343603944" sldId="317"/>
        </pc:sldMkLst>
        <pc:spChg chg="mod">
          <ac:chgData name="Lucien Duquette" userId="a9b1a97534b6cfc2" providerId="LiveId" clId="{4F813A27-FD00-4108-B9A1-46F8FB0B32EB}" dt="2022-10-14T13:00:36.291" v="50" actId="27636"/>
          <ac:spMkLst>
            <pc:docMk/>
            <pc:sldMk cId="1343603944" sldId="317"/>
            <ac:spMk id="5" creationId="{00000000-0000-0000-0000-000000000000}"/>
          </ac:spMkLst>
        </pc:spChg>
      </pc:sldChg>
      <pc:sldChg chg="del">
        <pc:chgData name="Lucien Duquette" userId="a9b1a97534b6cfc2" providerId="LiveId" clId="{4F813A27-FD00-4108-B9A1-46F8FB0B32EB}" dt="2022-10-14T00:08:48.216" v="0" actId="2696"/>
        <pc:sldMkLst>
          <pc:docMk/>
          <pc:sldMk cId="2363129589" sldId="339"/>
        </pc:sldMkLst>
      </pc:sldChg>
      <pc:sldChg chg="modSp mod">
        <pc:chgData name="Lucien Duquette" userId="a9b1a97534b6cfc2" providerId="LiveId" clId="{4F813A27-FD00-4108-B9A1-46F8FB0B32EB}" dt="2022-10-14T00:10:06.723" v="2" actId="6549"/>
        <pc:sldMkLst>
          <pc:docMk/>
          <pc:sldMk cId="3769255907" sldId="359"/>
        </pc:sldMkLst>
        <pc:spChg chg="mod">
          <ac:chgData name="Lucien Duquette" userId="a9b1a97534b6cfc2" providerId="LiveId" clId="{4F813A27-FD00-4108-B9A1-46F8FB0B32EB}" dt="2022-10-14T00:10:06.723" v="2" actId="6549"/>
          <ac:spMkLst>
            <pc:docMk/>
            <pc:sldMk cId="3769255907" sldId="359"/>
            <ac:spMk id="3"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A5EC775-880C-44CB-8AE2-3269D895F24F}" type="datetimeFigureOut">
              <a:rPr lang="en-US" smtClean="0"/>
              <a:t>10/13/2022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25310F0-22F4-44BC-9418-29B3E40774BE}" type="slidenum">
              <a:rPr lang="en-US" smtClean="0"/>
              <a:t>‹#›</a:t>
            </a:fld>
            <a:endParaRPr lang="en-US"/>
          </a:p>
        </p:txBody>
      </p:sp>
    </p:spTree>
    <p:extLst>
      <p:ext uri="{BB962C8B-B14F-4D97-AF65-F5344CB8AC3E}">
        <p14:creationId xmlns:p14="http://schemas.microsoft.com/office/powerpoint/2010/main" val="29222806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10/13/2022 8:08 PM</a:t>
            </a:fld>
            <a:endParaRPr lang="en-US" dirty="0"/>
          </a:p>
        </p:txBody>
      </p:sp>
      <p:sp>
        <p:nvSpPr>
          <p:cNvPr id="6" name="Footer Placeholder 5"/>
          <p:cNvSpPr>
            <a:spLocks noGrp="1"/>
          </p:cNvSpPr>
          <p:nvPr>
            <p:ph type="ftr" sz="quarter" idx="12"/>
          </p:nvPr>
        </p:nvSpPr>
        <p:spPr>
          <a:xfrm>
            <a:off x="0" y="8685213"/>
            <a:ext cx="6172200" cy="457200"/>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172199" y="8685213"/>
            <a:ext cx="684213" cy="457200"/>
          </a:xfrm>
        </p:spPr>
        <p:txBody>
          <a:bodyPr/>
          <a:lstStyle/>
          <a:p>
            <a:fld id="{EC87E0CF-87F6-4B58-B8B8-DCAB2DAAF3CA}" type="slidenum">
              <a:rPr lang="en-US" smtClean="0"/>
              <a:pPr/>
              <a:t>1</a:t>
            </a:fld>
            <a:endParaRPr lang="en-US" dirty="0"/>
          </a:p>
        </p:txBody>
      </p:sp>
    </p:spTree>
    <p:extLst>
      <p:ext uri="{BB962C8B-B14F-4D97-AF65-F5344CB8AC3E}">
        <p14:creationId xmlns:p14="http://schemas.microsoft.com/office/powerpoint/2010/main" val="35954548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E367303-DED5-43E2-9288-ED145D9DF4DE}" type="slidenum">
              <a:rPr lang="en-US" smtClean="0"/>
              <a:pPr/>
              <a:t>9</a:t>
            </a:fld>
            <a:endParaRPr lang="en-US"/>
          </a:p>
        </p:txBody>
      </p:sp>
    </p:spTree>
    <p:extLst>
      <p:ext uri="{BB962C8B-B14F-4D97-AF65-F5344CB8AC3E}">
        <p14:creationId xmlns:p14="http://schemas.microsoft.com/office/powerpoint/2010/main" val="42872458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E367303-DED5-43E2-9288-ED145D9DF4DE}" type="slidenum">
              <a:rPr lang="en-US" smtClean="0"/>
              <a:pPr/>
              <a:t>10</a:t>
            </a:fld>
            <a:endParaRPr lang="en-US"/>
          </a:p>
        </p:txBody>
      </p:sp>
    </p:spTree>
    <p:extLst>
      <p:ext uri="{BB962C8B-B14F-4D97-AF65-F5344CB8AC3E}">
        <p14:creationId xmlns:p14="http://schemas.microsoft.com/office/powerpoint/2010/main" val="6723044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25310F0-22F4-44BC-9418-29B3E40774BE}" type="slidenum">
              <a:rPr lang="en-US" smtClean="0"/>
              <a:t>12</a:t>
            </a:fld>
            <a:endParaRPr lang="en-US"/>
          </a:p>
        </p:txBody>
      </p:sp>
    </p:spTree>
    <p:extLst>
      <p:ext uri="{BB962C8B-B14F-4D97-AF65-F5344CB8AC3E}">
        <p14:creationId xmlns:p14="http://schemas.microsoft.com/office/powerpoint/2010/main" val="2262952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E367303-DED5-43E2-9288-ED145D9DF4DE}" type="slidenum">
              <a:rPr lang="en-US" smtClean="0"/>
              <a:pPr/>
              <a:t>18</a:t>
            </a:fld>
            <a:endParaRPr lang="en-US"/>
          </a:p>
        </p:txBody>
      </p:sp>
    </p:spTree>
    <p:extLst>
      <p:ext uri="{BB962C8B-B14F-4D97-AF65-F5344CB8AC3E}">
        <p14:creationId xmlns:p14="http://schemas.microsoft.com/office/powerpoint/2010/main" val="17998361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558F32C-CF51-44F2-A60A-0712924589BF}" type="slidenum">
              <a:rPr lang="en-US" smtClean="0"/>
              <a:t>39</a:t>
            </a:fld>
            <a:endParaRPr lang="en-US"/>
          </a:p>
        </p:txBody>
      </p:sp>
    </p:spTree>
    <p:extLst>
      <p:ext uri="{BB962C8B-B14F-4D97-AF65-F5344CB8AC3E}">
        <p14:creationId xmlns:p14="http://schemas.microsoft.com/office/powerpoint/2010/main" val="39773525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558F32C-CF51-44F2-A60A-0712924589BF}" type="slidenum">
              <a:rPr lang="en-US" smtClean="0"/>
              <a:t>41</a:t>
            </a:fld>
            <a:endParaRPr lang="en-US"/>
          </a:p>
        </p:txBody>
      </p:sp>
    </p:spTree>
    <p:extLst>
      <p:ext uri="{BB962C8B-B14F-4D97-AF65-F5344CB8AC3E}">
        <p14:creationId xmlns:p14="http://schemas.microsoft.com/office/powerpoint/2010/main" val="987463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E367303-DED5-43E2-9288-ED145D9DF4DE}" type="slidenum">
              <a:rPr lang="en-US" smtClean="0"/>
              <a:pPr/>
              <a:t>43</a:t>
            </a:fld>
            <a:endParaRPr lang="en-US"/>
          </a:p>
        </p:txBody>
      </p:sp>
    </p:spTree>
    <p:extLst>
      <p:ext uri="{BB962C8B-B14F-4D97-AF65-F5344CB8AC3E}">
        <p14:creationId xmlns:p14="http://schemas.microsoft.com/office/powerpoint/2010/main" val="30056848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E367303-DED5-43E2-9288-ED145D9DF4DE}" type="slidenum">
              <a:rPr lang="en-US" smtClean="0"/>
              <a:pPr/>
              <a:t>44</a:t>
            </a:fld>
            <a:endParaRPr lang="en-US"/>
          </a:p>
        </p:txBody>
      </p:sp>
    </p:spTree>
    <p:extLst>
      <p:ext uri="{BB962C8B-B14F-4D97-AF65-F5344CB8AC3E}">
        <p14:creationId xmlns:p14="http://schemas.microsoft.com/office/powerpoint/2010/main" val="9991846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E367303-DED5-43E2-9288-ED145D9DF4DE}" type="slidenum">
              <a:rPr lang="en-US" smtClean="0"/>
              <a:pPr/>
              <a:t>45</a:t>
            </a:fld>
            <a:endParaRPr lang="en-US"/>
          </a:p>
        </p:txBody>
      </p:sp>
    </p:spTree>
    <p:extLst>
      <p:ext uri="{BB962C8B-B14F-4D97-AF65-F5344CB8AC3E}">
        <p14:creationId xmlns:p14="http://schemas.microsoft.com/office/powerpoint/2010/main" val="20302552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solidFill>
                  <a:srgbClr val="FF0000"/>
                </a:solidFill>
              </a:rPr>
              <a:t>Exercise:</a:t>
            </a:r>
            <a:r>
              <a:rPr lang="en-US" baseline="0" dirty="0">
                <a:solidFill>
                  <a:srgbClr val="FF0000"/>
                </a:solidFill>
              </a:rPr>
              <a:t> close eyes body scan, id stress points, breath thoughts feelings </a:t>
            </a:r>
            <a:endParaRPr lang="en-US" dirty="0">
              <a:solidFill>
                <a:srgbClr val="FF0000"/>
              </a:solidFill>
            </a:endParaRPr>
          </a:p>
        </p:txBody>
      </p:sp>
      <p:sp>
        <p:nvSpPr>
          <p:cNvPr id="4" name="Slide Number Placeholder 3"/>
          <p:cNvSpPr>
            <a:spLocks noGrp="1"/>
          </p:cNvSpPr>
          <p:nvPr>
            <p:ph type="sldNum" sz="quarter" idx="10"/>
          </p:nvPr>
        </p:nvSpPr>
        <p:spPr/>
        <p:txBody>
          <a:bodyPr/>
          <a:lstStyle/>
          <a:p>
            <a:fld id="{2E367303-DED5-43E2-9288-ED145D9DF4DE}" type="slidenum">
              <a:rPr lang="en-US" smtClean="0"/>
              <a:pPr/>
              <a:t>46</a:t>
            </a:fld>
            <a:endParaRPr lang="en-US"/>
          </a:p>
        </p:txBody>
      </p:sp>
    </p:spTree>
    <p:extLst>
      <p:ext uri="{BB962C8B-B14F-4D97-AF65-F5344CB8AC3E}">
        <p14:creationId xmlns:p14="http://schemas.microsoft.com/office/powerpoint/2010/main" val="14621874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E367303-DED5-43E2-9288-ED145D9DF4DE}" type="slidenum">
              <a:rPr lang="en-US" smtClean="0"/>
              <a:pPr/>
              <a:t>47</a:t>
            </a:fld>
            <a:endParaRPr lang="en-US"/>
          </a:p>
        </p:txBody>
      </p:sp>
    </p:spTree>
    <p:extLst>
      <p:ext uri="{BB962C8B-B14F-4D97-AF65-F5344CB8AC3E}">
        <p14:creationId xmlns:p14="http://schemas.microsoft.com/office/powerpoint/2010/main" val="3985158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Exercise:</a:t>
            </a:r>
            <a:r>
              <a:rPr lang="en-US" baseline="0" dirty="0"/>
              <a:t> With your eyes closed, choose some thing that annoyed you in the last 24 to 48 hours. Remember the details. Taking a different perspective of accepting your part in this event as objectively as you can.</a:t>
            </a:r>
            <a:endParaRPr lang="en-US" dirty="0"/>
          </a:p>
        </p:txBody>
      </p:sp>
      <p:sp>
        <p:nvSpPr>
          <p:cNvPr id="4" name="Slide Number Placeholder 3"/>
          <p:cNvSpPr>
            <a:spLocks noGrp="1"/>
          </p:cNvSpPr>
          <p:nvPr>
            <p:ph type="sldNum" sz="quarter" idx="10"/>
          </p:nvPr>
        </p:nvSpPr>
        <p:spPr/>
        <p:txBody>
          <a:bodyPr/>
          <a:lstStyle/>
          <a:p>
            <a:fld id="{2E367303-DED5-43E2-9288-ED145D9DF4DE}" type="slidenum">
              <a:rPr lang="en-US" smtClean="0"/>
              <a:pPr/>
              <a:t>48</a:t>
            </a:fld>
            <a:endParaRPr lang="en-US"/>
          </a:p>
        </p:txBody>
      </p:sp>
    </p:spTree>
    <p:extLst>
      <p:ext uri="{BB962C8B-B14F-4D97-AF65-F5344CB8AC3E}">
        <p14:creationId xmlns:p14="http://schemas.microsoft.com/office/powerpoint/2010/main" val="33875398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Exercise: with your eyes closed, focus</a:t>
            </a:r>
            <a:r>
              <a:rPr lang="en-US" baseline="0" dirty="0"/>
              <a:t> on your thoughts about the event you described in the prior exercise. Allow yourself to think about the thoughts and feelings while keeping a distance. Let them come and go at will. See that your are not your thoughts but that your thoughts are experiences you have.</a:t>
            </a:r>
            <a:endParaRPr lang="en-US" dirty="0"/>
          </a:p>
        </p:txBody>
      </p:sp>
      <p:sp>
        <p:nvSpPr>
          <p:cNvPr id="4" name="Slide Number Placeholder 3"/>
          <p:cNvSpPr>
            <a:spLocks noGrp="1"/>
          </p:cNvSpPr>
          <p:nvPr>
            <p:ph type="sldNum" sz="quarter" idx="10"/>
          </p:nvPr>
        </p:nvSpPr>
        <p:spPr/>
        <p:txBody>
          <a:bodyPr/>
          <a:lstStyle/>
          <a:p>
            <a:fld id="{2E367303-DED5-43E2-9288-ED145D9DF4DE}" type="slidenum">
              <a:rPr lang="en-US" smtClean="0"/>
              <a:pPr/>
              <a:t>49</a:t>
            </a:fld>
            <a:endParaRPr lang="en-US"/>
          </a:p>
        </p:txBody>
      </p:sp>
    </p:spTree>
    <p:extLst>
      <p:ext uri="{BB962C8B-B14F-4D97-AF65-F5344CB8AC3E}">
        <p14:creationId xmlns:p14="http://schemas.microsoft.com/office/powerpoint/2010/main" val="24138165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Exercise, with your eyes closed repeat the word “no” softly at first, louder,</a:t>
            </a:r>
            <a:r>
              <a:rPr lang="en-US" baseline="0" dirty="0"/>
              <a:t> and then with more determination. Notice how your physical, thoughts, and/or feelings change.  Repeat with the word “Yes”.. Then ask participants with eyes opened to tell the difference between their physical, thoughts and feeling experiences</a:t>
            </a:r>
            <a:endParaRPr lang="en-US" dirty="0"/>
          </a:p>
        </p:txBody>
      </p:sp>
      <p:sp>
        <p:nvSpPr>
          <p:cNvPr id="4" name="Slide Number Placeholder 3"/>
          <p:cNvSpPr>
            <a:spLocks noGrp="1"/>
          </p:cNvSpPr>
          <p:nvPr>
            <p:ph type="sldNum" sz="quarter" idx="10"/>
          </p:nvPr>
        </p:nvSpPr>
        <p:spPr/>
        <p:txBody>
          <a:bodyPr/>
          <a:lstStyle/>
          <a:p>
            <a:fld id="{2E367303-DED5-43E2-9288-ED145D9DF4DE}" type="slidenum">
              <a:rPr lang="en-US" smtClean="0"/>
              <a:pPr/>
              <a:t>50</a:t>
            </a:fld>
            <a:endParaRPr lang="en-US"/>
          </a:p>
        </p:txBody>
      </p:sp>
    </p:spTree>
    <p:extLst>
      <p:ext uri="{BB962C8B-B14F-4D97-AF65-F5344CB8AC3E}">
        <p14:creationId xmlns:p14="http://schemas.microsoft.com/office/powerpoint/2010/main" val="5625729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E367303-DED5-43E2-9288-ED145D9DF4DE}" type="slidenum">
              <a:rPr lang="en-US" smtClean="0"/>
              <a:pPr/>
              <a:t>52</a:t>
            </a:fld>
            <a:endParaRPr lang="en-US"/>
          </a:p>
        </p:txBody>
      </p:sp>
    </p:spTree>
    <p:extLst>
      <p:ext uri="{BB962C8B-B14F-4D97-AF65-F5344CB8AC3E}">
        <p14:creationId xmlns:p14="http://schemas.microsoft.com/office/powerpoint/2010/main" val="30378599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558F32C-CF51-44F2-A60A-0712924589BF}" type="slidenum">
              <a:rPr lang="en-US" smtClean="0"/>
              <a:t>53</a:t>
            </a:fld>
            <a:endParaRPr lang="en-US"/>
          </a:p>
        </p:txBody>
      </p:sp>
    </p:spTree>
    <p:extLst>
      <p:ext uri="{BB962C8B-B14F-4D97-AF65-F5344CB8AC3E}">
        <p14:creationId xmlns:p14="http://schemas.microsoft.com/office/powerpoint/2010/main" val="10887566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30250" y="1905000"/>
            <a:ext cx="7681913" cy="1523495"/>
          </a:xfrm>
        </p:spPr>
        <p:txBody>
          <a:bodyPr>
            <a:noAutofit/>
          </a:bodyPr>
          <a:lstStyle>
            <a:lvl1pPr>
              <a:lnSpc>
                <a:spcPct val="90000"/>
              </a:lnSpc>
              <a:defRPr sz="5400"/>
            </a:lvl1pPr>
          </a:lstStyle>
          <a:p>
            <a:r>
              <a:rPr lang="en-US"/>
              <a:t>Click to edit Master title style</a:t>
            </a:r>
            <a:endParaRPr lang="en-US" dirty="0"/>
          </a:p>
        </p:txBody>
      </p:sp>
      <p:sp>
        <p:nvSpPr>
          <p:cNvPr id="3" name="Subtitle 2"/>
          <p:cNvSpPr>
            <a:spLocks noGrp="1"/>
          </p:cNvSpPr>
          <p:nvPr>
            <p:ph type="subTitle" idx="1"/>
          </p:nvPr>
        </p:nvSpPr>
        <p:spPr>
          <a:xfrm>
            <a:off x="730249" y="4344988"/>
            <a:ext cx="7681913"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a:t>Click to edit Master subtitle style</a:t>
            </a:r>
            <a:endParaRPr lang="en-US" dirty="0"/>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1369219" y="649805"/>
            <a:ext cx="7043208" cy="1523494"/>
          </a:xfrm>
        </p:spPr>
        <p:txBody>
          <a:bodyPr anchor="ctr" anchorCtr="0">
            <a:noAutofit/>
          </a:bodyPr>
          <a:lstStyle>
            <a:lvl1pPr>
              <a:lnSpc>
                <a:spcPct val="90000"/>
              </a:lnSpc>
              <a:defRPr sz="5400"/>
            </a:lvl1pPr>
          </a:lstStyle>
          <a:p>
            <a:r>
              <a:rPr lang="en-US"/>
              <a:t>Click to edit Master title style</a:t>
            </a:r>
            <a:endParaRPr lang="en-US" dirty="0"/>
          </a:p>
        </p:txBody>
      </p:sp>
      <p:sp>
        <p:nvSpPr>
          <p:cNvPr id="3" name="Subtitle 2"/>
          <p:cNvSpPr>
            <a:spLocks noGrp="1"/>
          </p:cNvSpPr>
          <p:nvPr>
            <p:ph type="subTitle" idx="1"/>
          </p:nvPr>
        </p:nvSpPr>
        <p:spPr>
          <a:xfrm>
            <a:off x="1368955" y="4344988"/>
            <a:ext cx="7043208"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a:t>Click to edit Master subtitle style</a:t>
            </a:r>
            <a:endParaRPr lang="en-US" dirty="0"/>
          </a:p>
        </p:txBody>
      </p:sp>
      <p:sp>
        <p:nvSpPr>
          <p:cNvPr id="7" name="Text Placeholder 6"/>
          <p:cNvSpPr>
            <a:spLocks noGrp="1"/>
          </p:cNvSpPr>
          <p:nvPr>
            <p:ph type="body" sz="quarter" idx="10" hasCustomPrompt="1"/>
          </p:nvPr>
        </p:nvSpPr>
        <p:spPr>
          <a:xfrm>
            <a:off x="722049" y="2355850"/>
            <a:ext cx="7690114" cy="1384994"/>
          </a:xfrm>
        </p:spPr>
        <p:txBody>
          <a:bodyPr anchor="t" anchorCtr="0">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kumimoji="0" lang="en-US" sz="10000" b="0" i="1" u="none" strike="noStrike" kern="0" cap="none" spc="-150" normalizeH="0" baseline="0" noProof="0" dirty="0" smtClean="0">
                <a:ln w="3175">
                  <a:noFill/>
                </a:ln>
                <a:gradFill flip="none" rotWithShape="1">
                  <a:gsLst>
                    <a:gs pos="0">
                      <a:schemeClr val="tx1">
                        <a:lumMod val="65000"/>
                      </a:schemeClr>
                    </a:gs>
                    <a:gs pos="50000">
                      <a:schemeClr val="tx1"/>
                    </a:gs>
                  </a:gsLst>
                  <a:lin ang="5400000" scaled="1"/>
                  <a:tileRect/>
                </a:gradFill>
                <a:effectLst>
                  <a:outerShdw blurRad="50800" dist="38100" dir="2700000" algn="tl" rotWithShape="0">
                    <a:prstClr val="black">
                      <a:alpha val="40000"/>
                    </a:prstClr>
                  </a:outerShdw>
                  <a:reflection blurRad="6350" stA="55000" endA="300" endPos="45500" dir="5400000" sy="-100000" algn="bl" rotWithShape="0"/>
                </a:effectLst>
                <a:uLnTx/>
                <a:uFillTx/>
                <a:latin typeface="+mn-lt"/>
                <a:ea typeface="+mn-ea"/>
                <a:cs typeface="Arial" charset="0"/>
              </a:defRPr>
            </a:lvl1pPr>
          </a:lstStyle>
          <a:p>
            <a:pPr lvl="0"/>
            <a:r>
              <a:rPr lang="en-US" dirty="0"/>
              <a:t>click to…</a:t>
            </a:r>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381000" y="1411552"/>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381000" y="1412875"/>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411553"/>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411553"/>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381000" y="1411553"/>
            <a:ext cx="4114800"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a:t>Click to edit Master text styles</a:t>
            </a:r>
          </a:p>
        </p:txBody>
      </p:sp>
      <p:sp>
        <p:nvSpPr>
          <p:cNvPr id="4" name="Content Placeholder 3"/>
          <p:cNvSpPr>
            <a:spLocks noGrp="1"/>
          </p:cNvSpPr>
          <p:nvPr>
            <p:ph sz="half" idx="2"/>
          </p:nvPr>
        </p:nvSpPr>
        <p:spPr>
          <a:xfrm>
            <a:off x="380999" y="2174875"/>
            <a:ext cx="4114800" cy="1537344"/>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981" y="1411553"/>
            <a:ext cx="4117019"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117974" cy="1537344"/>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WALKIN - Prints in GRAYSCALE">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p>
            <a:r>
              <a:rPr lang="en-US"/>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chemeClr val="tx1"/>
              </a:buClr>
              <a:buSzPct val="70000"/>
              <a:buFont typeface="Wingdings" pitchFamily="2" charset="2"/>
              <a:buChar char="l"/>
              <a:defRPr/>
            </a:lvl1pPr>
            <a:lvl2pPr>
              <a:buClr>
                <a:schemeClr val="tx1"/>
              </a:buClr>
              <a:buSzPct val="70000"/>
              <a:buFont typeface="Wingdings" pitchFamily="2" charset="2"/>
              <a:buChar char="l"/>
              <a:defRPr/>
            </a:lvl2pPr>
            <a:lvl3pPr>
              <a:buClr>
                <a:schemeClr val="tx1"/>
              </a:buClr>
              <a:buSzPct val="70000"/>
              <a:buFont typeface="Wingdings" pitchFamily="2" charset="2"/>
              <a:buChar char="l"/>
              <a:defRPr/>
            </a:lvl3pPr>
            <a:lvl4pPr>
              <a:buClr>
                <a:schemeClr val="tx1"/>
              </a:buClr>
              <a:buSzPct val="70000"/>
              <a:buFont typeface="Wingdings" pitchFamily="2" charset="2"/>
              <a:buChar char="l"/>
              <a:defRPr/>
            </a:lvl4pPr>
            <a:lvl5pPr>
              <a:buClr>
                <a:schemeClr val="tx1"/>
              </a:buClr>
              <a:buSzPct val="70000"/>
              <a:buFont typeface="Wingdings" pitchFamily="2" charset="2"/>
              <a:buChar char="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p>
            <a:r>
              <a:rPr lang="en-US"/>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chemeClr val="tx1"/>
              </a:buClr>
              <a:buSzPct val="70000"/>
              <a:buFont typeface="Wingdings" pitchFamily="2" charset="2"/>
              <a:buChar char="l"/>
              <a:defRPr/>
            </a:lvl1pPr>
            <a:lvl2pPr>
              <a:buClr>
                <a:schemeClr val="tx1"/>
              </a:buClr>
              <a:buSzPct val="70000"/>
              <a:buFont typeface="Wingdings" pitchFamily="2" charset="2"/>
              <a:buChar char="l"/>
              <a:defRPr/>
            </a:lvl2pPr>
            <a:lvl3pPr>
              <a:buClr>
                <a:schemeClr val="tx1"/>
              </a:buClr>
              <a:buSzPct val="70000"/>
              <a:buFont typeface="Wingdings" pitchFamily="2" charset="2"/>
              <a:buChar char="l"/>
              <a:defRPr/>
            </a:lvl3pPr>
            <a:lvl4pPr>
              <a:buClr>
                <a:schemeClr val="tx1"/>
              </a:buClr>
              <a:buSzPct val="70000"/>
              <a:buFont typeface="Wingdings" pitchFamily="2" charset="2"/>
              <a:buChar char="l"/>
              <a:defRPr/>
            </a:lvl4pPr>
            <a:lvl5pPr>
              <a:buClr>
                <a:schemeClr val="tx1"/>
              </a:buClr>
              <a:buSzPct val="70000"/>
              <a:buFont typeface="Wingdings" pitchFamily="2" charset="2"/>
              <a:buChar char="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6"/>
          <p:cNvSpPr>
            <a:spLocks noGrp="1"/>
          </p:cNvSpPr>
          <p:nvPr>
            <p:ph type="body" sz="quarter" idx="11"/>
          </p:nvPr>
        </p:nvSpPr>
        <p:spPr>
          <a:xfrm>
            <a:off x="0" y="6238875"/>
            <a:ext cx="9144001" cy="619125"/>
          </a:xfrm>
          <a:solidFill>
            <a:srgbClr val="FFFF99"/>
          </a:solidFill>
        </p:spPr>
        <p:txBody>
          <a:bodyPr wrap="square" lIns="152394" tIns="76197" rIns="152394" bIns="76197" anchor="b" anchorCtr="0">
            <a:noAutofit/>
          </a:bodyPr>
          <a:lstStyle>
            <a:lvl1pPr algn="r">
              <a:buFont typeface="Arial" pitchFamily="34" charset="0"/>
              <a:buNone/>
              <a:defRPr>
                <a:solidFill>
                  <a:srgbClr val="000000"/>
                </a:solidFill>
                <a:effectLst/>
                <a:latin typeface="+mj-lt"/>
              </a:defRPr>
            </a:lvl1pPr>
          </a:lstStyle>
          <a:p>
            <a:pPr lvl="0"/>
            <a:r>
              <a:rPr lang="en-US"/>
              <a:t>Click to edit Master text styles</a:t>
            </a:r>
          </a:p>
        </p:txBody>
      </p:sp>
    </p:spTree>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1369219" y="649805"/>
            <a:ext cx="7043208" cy="1523494"/>
          </a:xfrm>
        </p:spPr>
        <p:txBody>
          <a:bodyPr anchor="ctr" anchorCtr="0">
            <a:noAutofit/>
          </a:bodyPr>
          <a:lstStyle>
            <a:lvl1pPr>
              <a:lnSpc>
                <a:spcPct val="90000"/>
              </a:lnSpc>
              <a:defRPr sz="5400"/>
            </a:lvl1pPr>
          </a:lstStyle>
          <a:p>
            <a:r>
              <a:rPr lang="en-US"/>
              <a:t>Click to edit Master title style</a:t>
            </a:r>
            <a:endParaRPr lang="en-US" dirty="0"/>
          </a:p>
        </p:txBody>
      </p:sp>
      <p:sp>
        <p:nvSpPr>
          <p:cNvPr id="3" name="Subtitle 2"/>
          <p:cNvSpPr>
            <a:spLocks noGrp="1"/>
          </p:cNvSpPr>
          <p:nvPr>
            <p:ph type="subTitle" idx="1"/>
          </p:nvPr>
        </p:nvSpPr>
        <p:spPr>
          <a:xfrm>
            <a:off x="1368955" y="4344988"/>
            <a:ext cx="7043208"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a:t>Click to edit Master subtitle style</a:t>
            </a:r>
            <a:endParaRPr lang="en-US" dirty="0"/>
          </a:p>
        </p:txBody>
      </p:sp>
      <p:sp>
        <p:nvSpPr>
          <p:cNvPr id="7" name="Text Placeholder 6"/>
          <p:cNvSpPr>
            <a:spLocks noGrp="1"/>
          </p:cNvSpPr>
          <p:nvPr>
            <p:ph type="body" sz="quarter" idx="10" hasCustomPrompt="1"/>
          </p:nvPr>
        </p:nvSpPr>
        <p:spPr>
          <a:xfrm>
            <a:off x="722049" y="2355850"/>
            <a:ext cx="7690114" cy="1384994"/>
          </a:xfrm>
        </p:spPr>
        <p:txBody>
          <a:bodyPr anchor="t" anchorCtr="0">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kumimoji="0" lang="en-US" sz="10000" b="0" i="1" u="none" strike="noStrike" kern="0" cap="none" spc="-150" normalizeH="0" baseline="0" noProof="0" dirty="0" smtClean="0">
                <a:ln w="3175">
                  <a:noFill/>
                </a:ln>
                <a:gradFill flip="none" rotWithShape="1">
                  <a:gsLst>
                    <a:gs pos="0">
                      <a:schemeClr val="tx1">
                        <a:lumMod val="65000"/>
                      </a:schemeClr>
                    </a:gs>
                    <a:gs pos="50000">
                      <a:schemeClr val="tx1"/>
                    </a:gs>
                  </a:gsLst>
                  <a:lin ang="5400000" scaled="1"/>
                  <a:tileRect/>
                </a:gradFill>
                <a:effectLst>
                  <a:outerShdw blurRad="50800" dist="38100" dir="2700000" algn="tl" rotWithShape="0">
                    <a:prstClr val="black">
                      <a:alpha val="40000"/>
                    </a:prstClr>
                  </a:outerShdw>
                  <a:reflection blurRad="6350" stA="55000" endA="300" endPos="45500" dir="5400000" sy="-100000" algn="bl" rotWithShape="0"/>
                </a:effectLst>
                <a:uLnTx/>
                <a:uFillTx/>
                <a:latin typeface="+mn-lt"/>
                <a:ea typeface="+mn-ea"/>
                <a:cs typeface="Arial" charset="0"/>
              </a:defRPr>
            </a:lvl1pPr>
          </a:lstStyle>
          <a:p>
            <a:pPr lvl="0"/>
            <a:r>
              <a:rPr lang="en-US" dirty="0"/>
              <a:t>click to…</a:t>
            </a:r>
          </a:p>
        </p:txBody>
      </p:sp>
    </p:spTree>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Use for slides with Software Co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722313" y="1905000"/>
            <a:ext cx="8040688" cy="2286000"/>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13.xml"/><Relationship Id="rId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88"/>
            <a:ext cx="8382000" cy="664797"/>
          </a:xfrm>
          <a:prstGeom prst="rect">
            <a:avLst/>
          </a:prstGeom>
        </p:spPr>
        <p:txBody>
          <a:bodyPr vert="horz" wrap="square" lIns="0" tIns="0" rIns="0" bIns="0" rtlCol="0" anchor="t">
            <a:spAutoFit/>
          </a:bodyPr>
          <a:lstStyle/>
          <a:p>
            <a:r>
              <a:rPr lang="en-US"/>
              <a:t>Click to edit Master title style</a:t>
            </a:r>
            <a:endParaRPr lang="en-US" dirty="0"/>
          </a:p>
        </p:txBody>
      </p:sp>
      <p:sp>
        <p:nvSpPr>
          <p:cNvPr id="3" name="Text Placeholder 2"/>
          <p:cNvSpPr>
            <a:spLocks noGrp="1"/>
          </p:cNvSpPr>
          <p:nvPr>
            <p:ph type="body" idx="1"/>
          </p:nvPr>
        </p:nvSpPr>
        <p:spPr>
          <a:xfrm>
            <a:off x="381000" y="1412875"/>
            <a:ext cx="8382000" cy="2135969"/>
          </a:xfrm>
          <a:prstGeom prst="rect">
            <a:avLst/>
          </a:prstGeom>
        </p:spPr>
        <p:txBody>
          <a:bodyPr vert="horz"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 bg1="dk1" tx1="lt1" bg2="dk2" tx2="lt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61" r:id="rId12"/>
  </p:sldLayoutIdLst>
  <p:transition>
    <p:fade/>
  </p:transition>
  <p:hf hdr="0" dt="0"/>
  <p:txStyles>
    <p:titleStyle>
      <a:lvl1pPr algn="l" defTabSz="914363" rtl="0" eaLnBrk="1" latinLnBrk="0" hangingPunct="1">
        <a:lnSpc>
          <a:spcPct val="90000"/>
        </a:lnSpc>
        <a:spcBef>
          <a:spcPct val="0"/>
        </a:spcBef>
        <a:buNone/>
        <a:defRPr lang="en-US" sz="4800" b="0" kern="1200" cap="none" spc="-150" dirty="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mj-lt"/>
          <a:ea typeface="+mn-ea"/>
          <a:cs typeface="Arial" charset="0"/>
        </a:defRPr>
      </a:lvl1pPr>
    </p:titleStyle>
    <p:bodyStyle>
      <a:lvl1pPr marL="396875" indent="-396875" algn="l" defTabSz="914363" rtl="0" eaLnBrk="1" latinLnBrk="0" hangingPunct="1">
        <a:lnSpc>
          <a:spcPct val="90000"/>
        </a:lnSpc>
        <a:spcBef>
          <a:spcPct val="20000"/>
        </a:spcBef>
        <a:buFontTx/>
        <a:buBlip>
          <a:blip r:embed="rId15"/>
        </a:buBlip>
        <a:defRPr sz="3200" kern="1200">
          <a:solidFill>
            <a:schemeClr val="tx1"/>
          </a:solidFill>
          <a:latin typeface="+mn-lt"/>
          <a:ea typeface="+mn-ea"/>
          <a:cs typeface="+mn-cs"/>
        </a:defRPr>
      </a:lvl1pPr>
      <a:lvl2pPr marL="914400" indent="-396875" algn="l" defTabSz="914363" rtl="0" eaLnBrk="1" latinLnBrk="0" hangingPunct="1">
        <a:lnSpc>
          <a:spcPct val="90000"/>
        </a:lnSpc>
        <a:spcBef>
          <a:spcPct val="20000"/>
        </a:spcBef>
        <a:buFontTx/>
        <a:buBlip>
          <a:blip r:embed="rId16"/>
        </a:buBlip>
        <a:defRPr sz="2800" kern="1200">
          <a:solidFill>
            <a:schemeClr val="tx1"/>
          </a:solidFill>
          <a:latin typeface="+mn-lt"/>
          <a:ea typeface="+mn-ea"/>
          <a:cs typeface="+mn-cs"/>
        </a:defRPr>
      </a:lvl2pPr>
      <a:lvl3pPr marL="1258888" indent="-344488" algn="l" defTabSz="914363" rtl="0" eaLnBrk="1" latinLnBrk="0" hangingPunct="1">
        <a:lnSpc>
          <a:spcPct val="90000"/>
        </a:lnSpc>
        <a:spcBef>
          <a:spcPct val="20000"/>
        </a:spcBef>
        <a:buFontTx/>
        <a:buBlip>
          <a:blip r:embed="rId16"/>
        </a:buBlip>
        <a:defRPr sz="2400" kern="1200">
          <a:solidFill>
            <a:schemeClr val="tx1"/>
          </a:solidFill>
          <a:latin typeface="+mn-lt"/>
          <a:ea typeface="+mn-ea"/>
          <a:cs typeface="+mn-cs"/>
        </a:defRPr>
      </a:lvl3pPr>
      <a:lvl4pPr marL="1604963" indent="-346075" algn="l" defTabSz="914363" rtl="0" eaLnBrk="1" latinLnBrk="0" hangingPunct="1">
        <a:lnSpc>
          <a:spcPct val="90000"/>
        </a:lnSpc>
        <a:spcBef>
          <a:spcPct val="20000"/>
        </a:spcBef>
        <a:buFontTx/>
        <a:buBlip>
          <a:blip r:embed="rId16"/>
        </a:buBlip>
        <a:defRPr sz="2400" kern="1200">
          <a:solidFill>
            <a:schemeClr val="tx1"/>
          </a:solidFill>
          <a:latin typeface="+mn-lt"/>
          <a:ea typeface="+mn-ea"/>
          <a:cs typeface="+mn-cs"/>
        </a:defRPr>
      </a:lvl4pPr>
      <a:lvl5pPr marL="1941513" indent="-336550" algn="l" defTabSz="914363" rtl="0" eaLnBrk="1" latinLnBrk="0" hangingPunct="1">
        <a:lnSpc>
          <a:spcPct val="90000"/>
        </a:lnSpc>
        <a:spcBef>
          <a:spcPct val="20000"/>
        </a:spcBef>
        <a:buFontTx/>
        <a:buBlip>
          <a:blip r:embed="rId16"/>
        </a:buBlip>
        <a:defRPr sz="2400" kern="1200">
          <a:solidFill>
            <a:schemeClr val="tx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srcRect/>
          <a:stretch>
            <a:fillRect/>
          </a:stretch>
        </a:blipFill>
        <a:effectLst/>
      </p:bgPr>
    </p:bg>
    <p:spTree>
      <p:nvGrpSpPr>
        <p:cNvPr id="1" name=""/>
        <p:cNvGrpSpPr/>
        <p:nvPr/>
      </p:nvGrpSpPr>
      <p:grpSpPr>
        <a:xfrm>
          <a:off x="0" y="0"/>
          <a:ext cx="0" cy="0"/>
          <a:chOff x="0" y="0"/>
          <a:chExt cx="0" cy="0"/>
        </a:xfrm>
      </p:grpSpPr>
      <p:pic>
        <p:nvPicPr>
          <p:cNvPr id="4" name="Picture 3" descr="white rectangle.png"/>
          <p:cNvPicPr>
            <a:picLocks noChangeAspect="1"/>
          </p:cNvPicPr>
          <p:nvPr/>
        </p:nvPicPr>
        <p:blipFill>
          <a:blip r:embed="rId4"/>
          <a:srcRect b="10453"/>
          <a:stretch>
            <a:fillRect/>
          </a:stretch>
        </p:blipFill>
        <p:spPr>
          <a:xfrm>
            <a:off x="0" y="1299706"/>
            <a:ext cx="9144000" cy="5558294"/>
          </a:xfrm>
          <a:prstGeom prst="rect">
            <a:avLst/>
          </a:prstGeom>
        </p:spPr>
      </p:pic>
      <p:sp>
        <p:nvSpPr>
          <p:cNvPr id="2" name="Title Placeholder 1"/>
          <p:cNvSpPr>
            <a:spLocks noGrp="1"/>
          </p:cNvSpPr>
          <p:nvPr>
            <p:ph type="title"/>
          </p:nvPr>
        </p:nvSpPr>
        <p:spPr>
          <a:xfrm>
            <a:off x="381000" y="230188"/>
            <a:ext cx="8382000" cy="664797"/>
          </a:xfrm>
          <a:prstGeom prst="rect">
            <a:avLst/>
          </a:prstGeom>
        </p:spPr>
        <p:txBody>
          <a:bodyPr vert="horz" wrap="square" lIns="0" tIns="0" rIns="0" bIns="0" rtlCol="0" anchor="t">
            <a:spAutoFit/>
          </a:bodyPr>
          <a:lstStyle/>
          <a:p>
            <a:r>
              <a:rPr lang="en-US" dirty="0"/>
              <a:t>Click to edit Master title style</a:t>
            </a:r>
          </a:p>
        </p:txBody>
      </p:sp>
      <p:sp>
        <p:nvSpPr>
          <p:cNvPr id="3" name="Text Placeholder 2"/>
          <p:cNvSpPr>
            <a:spLocks noGrp="1"/>
          </p:cNvSpPr>
          <p:nvPr>
            <p:ph type="body" idx="1"/>
          </p:nvPr>
        </p:nvSpPr>
        <p:spPr>
          <a:xfrm>
            <a:off x="722312" y="1905000"/>
            <a:ext cx="8040688" cy="2108269"/>
          </a:xfrm>
          <a:prstGeom prst="rect">
            <a:avLst/>
          </a:prstGeom>
        </p:spPr>
        <p:txBody>
          <a:bodyPr vert="horz" wrap="square" lIns="0" tIns="0" rIns="0" bIns="0" rtlCol="0">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 bg1="lt1" tx1="dk1" bg2="lt2" tx2="dk2" accent1="accent1" accent2="accent2" accent3="accent3" accent4="accent4" accent5="accent5" accent6="accent6" hlink="hlink" folHlink="folHlink"/>
  <p:sldLayoutIdLst>
    <p:sldLayoutId id="2147483675" r:id="rId1"/>
  </p:sldLayoutIdLst>
  <p:transition>
    <p:fade/>
  </p:transition>
  <p:hf hdr="0" dt="0"/>
  <p:txStyles>
    <p:titleStyle>
      <a:lvl1pPr algn="l" defTabSz="914363" rtl="0" eaLnBrk="1" latinLnBrk="0" hangingPunct="1">
        <a:lnSpc>
          <a:spcPct val="90000"/>
        </a:lnSpc>
        <a:spcBef>
          <a:spcPct val="0"/>
        </a:spcBef>
        <a:buNone/>
        <a:defRPr lang="en-US" sz="4800" b="0" kern="1200" cap="none" spc="-125" dirty="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mj-lt"/>
          <a:ea typeface="+mn-ea"/>
          <a:cs typeface="Arial" charset="0"/>
        </a:defRPr>
      </a:lvl1pPr>
    </p:titleStyle>
    <p:bodyStyle>
      <a:lvl1pPr marL="0" indent="0" algn="l" defTabSz="914363" rtl="0" eaLnBrk="1" latinLnBrk="0" hangingPunct="1">
        <a:lnSpc>
          <a:spcPct val="90000"/>
        </a:lnSpc>
        <a:spcBef>
          <a:spcPct val="20000"/>
        </a:spcBef>
        <a:buFont typeface="Arial" pitchFamily="34" charset="0"/>
        <a:buNone/>
        <a:defRPr sz="3000" b="1" kern="1200">
          <a:solidFill>
            <a:schemeClr val="tx1"/>
          </a:solidFill>
          <a:latin typeface="Courier New" pitchFamily="49" charset="0"/>
          <a:ea typeface="+mn-ea"/>
          <a:cs typeface="Courier New" pitchFamily="49" charset="0"/>
        </a:defRPr>
      </a:lvl1pPr>
      <a:lvl2pPr marL="384954" indent="-7937" algn="l" defTabSz="914363" rtl="0" eaLnBrk="1" latinLnBrk="0" hangingPunct="1">
        <a:lnSpc>
          <a:spcPct val="90000"/>
        </a:lnSpc>
        <a:spcBef>
          <a:spcPct val="20000"/>
        </a:spcBef>
        <a:buFont typeface="Arial" pitchFamily="34" charset="0"/>
        <a:buNone/>
        <a:defRPr sz="2800" b="1" kern="1200">
          <a:solidFill>
            <a:schemeClr val="tx1"/>
          </a:solidFill>
          <a:latin typeface="Courier New" pitchFamily="49" charset="0"/>
          <a:ea typeface="+mn-ea"/>
          <a:cs typeface="Courier New" pitchFamily="49" charset="0"/>
        </a:defRPr>
      </a:lvl2pPr>
      <a:lvl3pPr marL="761970"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3pPr>
      <a:lvl4pPr marL="1094009"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4pPr>
      <a:lvl5pPr marL="1426047" indent="0"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2" Type="http://schemas.openxmlformats.org/officeDocument/2006/relationships/hyperlink" Target="http://bwcassociates.com/" TargetMode="Externa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00200" y="2057400"/>
            <a:ext cx="7681913" cy="1523495"/>
          </a:xfrm>
        </p:spPr>
        <p:txBody>
          <a:bodyPr/>
          <a:lstStyle/>
          <a:p>
            <a:r>
              <a:rPr lang="en-US" sz="9600" dirty="0"/>
              <a:t>Mindfulness!</a:t>
            </a:r>
          </a:p>
        </p:txBody>
      </p:sp>
      <p:sp>
        <p:nvSpPr>
          <p:cNvPr id="4" name="Subtitle 3"/>
          <p:cNvSpPr>
            <a:spLocks noGrp="1"/>
          </p:cNvSpPr>
          <p:nvPr>
            <p:ph type="subTitle" idx="1"/>
          </p:nvPr>
        </p:nvSpPr>
        <p:spPr>
          <a:xfrm>
            <a:off x="1905000" y="3580895"/>
            <a:ext cx="5975351" cy="1828800"/>
          </a:xfrm>
        </p:spPr>
        <p:txBody>
          <a:bodyPr/>
          <a:lstStyle/>
          <a:p>
            <a:pPr algn="ctr"/>
            <a:r>
              <a:rPr lang="en-US" sz="6000" dirty="0"/>
              <a:t>A Critical Process to A Happy Life</a:t>
            </a:r>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Mindfulness!</a:t>
            </a:r>
          </a:p>
        </p:txBody>
      </p:sp>
      <p:sp>
        <p:nvSpPr>
          <p:cNvPr id="3" name="Subtitle 2"/>
          <p:cNvSpPr>
            <a:spLocks noGrp="1"/>
          </p:cNvSpPr>
          <p:nvPr>
            <p:ph type="subTitle" idx="1"/>
          </p:nvPr>
        </p:nvSpPr>
        <p:spPr>
          <a:xfrm>
            <a:off x="1018118" y="3929521"/>
            <a:ext cx="7394045" cy="2507556"/>
          </a:xfrm>
        </p:spPr>
        <p:txBody>
          <a:bodyPr/>
          <a:lstStyle/>
          <a:p>
            <a:r>
              <a:rPr lang="en-US" sz="4400" dirty="0"/>
              <a:t>Goal 1 Know what it is</a:t>
            </a:r>
          </a:p>
          <a:p>
            <a:r>
              <a:rPr lang="en-US" sz="4400" dirty="0"/>
              <a:t>Goal 2 Experience what it is</a:t>
            </a:r>
          </a:p>
          <a:p>
            <a:r>
              <a:rPr lang="en-US" sz="4400" dirty="0"/>
              <a:t>Goal 3 Know where to apply it</a:t>
            </a:r>
          </a:p>
          <a:p>
            <a:r>
              <a:rPr lang="en-US" sz="4400" dirty="0"/>
              <a:t>Goal 4 Know why it is critical</a:t>
            </a:r>
          </a:p>
        </p:txBody>
      </p:sp>
      <p:sp>
        <p:nvSpPr>
          <p:cNvPr id="4" name="Text Placeholder 3"/>
          <p:cNvSpPr>
            <a:spLocks noGrp="1"/>
          </p:cNvSpPr>
          <p:nvPr>
            <p:ph type="body" sz="quarter" idx="10"/>
          </p:nvPr>
        </p:nvSpPr>
        <p:spPr>
          <a:xfrm>
            <a:off x="304800" y="2057400"/>
            <a:ext cx="8458199" cy="1384994"/>
          </a:xfrm>
        </p:spPr>
        <p:txBody>
          <a:bodyPr/>
          <a:lstStyle/>
          <a:p>
            <a:r>
              <a:rPr lang="en-US" dirty="0"/>
              <a:t>A Critical Process</a:t>
            </a:r>
          </a:p>
        </p:txBody>
      </p:sp>
    </p:spTree>
    <p:extLst>
      <p:ext uri="{BB962C8B-B14F-4D97-AF65-F5344CB8AC3E}">
        <p14:creationId xmlns:p14="http://schemas.microsoft.com/office/powerpoint/2010/main" val="4079455343"/>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Mindfulness</a:t>
            </a:r>
          </a:p>
        </p:txBody>
      </p:sp>
      <p:sp>
        <p:nvSpPr>
          <p:cNvPr id="4" name="Text Placeholder 3"/>
          <p:cNvSpPr>
            <a:spLocks noGrp="1"/>
          </p:cNvSpPr>
          <p:nvPr>
            <p:ph type="body" sz="quarter" idx="10"/>
          </p:nvPr>
        </p:nvSpPr>
        <p:spPr/>
        <p:txBody>
          <a:bodyPr/>
          <a:lstStyle/>
          <a:p>
            <a:r>
              <a:rPr lang="en-US" dirty="0"/>
              <a:t>Exercise 1     Observe </a:t>
            </a:r>
            <a:r>
              <a:rPr lang="en-US" sz="2800" dirty="0"/>
              <a:t>(eyes opened)</a:t>
            </a:r>
          </a:p>
        </p:txBody>
      </p:sp>
    </p:spTree>
    <p:extLst>
      <p:ext uri="{BB962C8B-B14F-4D97-AF65-F5344CB8AC3E}">
        <p14:creationId xmlns:p14="http://schemas.microsoft.com/office/powerpoint/2010/main" val="727225921"/>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50594" y="228600"/>
            <a:ext cx="7043208" cy="1523494"/>
          </a:xfrm>
        </p:spPr>
        <p:txBody>
          <a:bodyPr/>
          <a:lstStyle/>
          <a:p>
            <a:r>
              <a:rPr lang="en-US" dirty="0"/>
              <a:t>Mindfulness</a:t>
            </a:r>
          </a:p>
        </p:txBody>
      </p:sp>
      <p:sp>
        <p:nvSpPr>
          <p:cNvPr id="3" name="Subtitle 2"/>
          <p:cNvSpPr>
            <a:spLocks noGrp="1"/>
          </p:cNvSpPr>
          <p:nvPr>
            <p:ph type="subTitle" idx="1"/>
          </p:nvPr>
        </p:nvSpPr>
        <p:spPr>
          <a:xfrm>
            <a:off x="990600" y="4191000"/>
            <a:ext cx="7043208" cy="2209800"/>
          </a:xfrm>
        </p:spPr>
        <p:txBody>
          <a:bodyPr/>
          <a:lstStyle/>
          <a:p>
            <a:r>
              <a:rPr lang="en-US" dirty="0">
                <a:solidFill>
                  <a:schemeClr val="accent5">
                    <a:lumMod val="75000"/>
                  </a:schemeClr>
                </a:solidFill>
              </a:rPr>
              <a:t>What did you see?</a:t>
            </a:r>
          </a:p>
          <a:p>
            <a:r>
              <a:rPr lang="en-US" dirty="0">
                <a:solidFill>
                  <a:schemeClr val="accent5">
                    <a:lumMod val="75000"/>
                  </a:schemeClr>
                </a:solidFill>
              </a:rPr>
              <a:t>What did you tell yourself about what you saw?</a:t>
            </a:r>
          </a:p>
          <a:p>
            <a:r>
              <a:rPr lang="en-US" dirty="0">
                <a:solidFill>
                  <a:schemeClr val="accent5">
                    <a:lumMod val="75000"/>
                  </a:schemeClr>
                </a:solidFill>
              </a:rPr>
              <a:t>How did your Awareness about the room change?</a:t>
            </a:r>
          </a:p>
        </p:txBody>
      </p:sp>
      <p:sp>
        <p:nvSpPr>
          <p:cNvPr id="4" name="Text Placeholder 3"/>
          <p:cNvSpPr>
            <a:spLocks noGrp="1"/>
          </p:cNvSpPr>
          <p:nvPr>
            <p:ph type="body" sz="quarter" idx="10"/>
          </p:nvPr>
        </p:nvSpPr>
        <p:spPr>
          <a:xfrm>
            <a:off x="722049" y="1454080"/>
            <a:ext cx="7690114" cy="1384994"/>
          </a:xfrm>
        </p:spPr>
        <p:txBody>
          <a:bodyPr/>
          <a:lstStyle/>
          <a:p>
            <a:r>
              <a:rPr lang="en-US" dirty="0"/>
              <a:t>Exercise 1 Debrief</a:t>
            </a:r>
          </a:p>
        </p:txBody>
      </p:sp>
    </p:spTree>
    <p:extLst>
      <p:ext uri="{BB962C8B-B14F-4D97-AF65-F5344CB8AC3E}">
        <p14:creationId xmlns:p14="http://schemas.microsoft.com/office/powerpoint/2010/main" val="2622659084"/>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Mindfulness</a:t>
            </a:r>
          </a:p>
        </p:txBody>
      </p:sp>
      <p:sp>
        <p:nvSpPr>
          <p:cNvPr id="4" name="Text Placeholder 3"/>
          <p:cNvSpPr>
            <a:spLocks noGrp="1"/>
          </p:cNvSpPr>
          <p:nvPr>
            <p:ph type="body" sz="quarter" idx="10"/>
          </p:nvPr>
        </p:nvSpPr>
        <p:spPr/>
        <p:txBody>
          <a:bodyPr/>
          <a:lstStyle/>
          <a:p>
            <a:r>
              <a:rPr lang="en-US" dirty="0"/>
              <a:t>Exercise 2     Observe </a:t>
            </a:r>
            <a:r>
              <a:rPr lang="en-US" sz="3200" dirty="0"/>
              <a:t>(eyes opened new/old)</a:t>
            </a:r>
          </a:p>
        </p:txBody>
      </p:sp>
    </p:spTree>
    <p:extLst>
      <p:ext uri="{BB962C8B-B14F-4D97-AF65-F5344CB8AC3E}">
        <p14:creationId xmlns:p14="http://schemas.microsoft.com/office/powerpoint/2010/main" val="2272936694"/>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50594" y="228600"/>
            <a:ext cx="7043208" cy="1523494"/>
          </a:xfrm>
        </p:spPr>
        <p:txBody>
          <a:bodyPr/>
          <a:lstStyle/>
          <a:p>
            <a:r>
              <a:rPr lang="en-US" dirty="0"/>
              <a:t>Mindfulness</a:t>
            </a:r>
          </a:p>
        </p:txBody>
      </p:sp>
      <p:sp>
        <p:nvSpPr>
          <p:cNvPr id="3" name="Subtitle 2"/>
          <p:cNvSpPr>
            <a:spLocks noGrp="1"/>
          </p:cNvSpPr>
          <p:nvPr>
            <p:ph type="subTitle" idx="1"/>
          </p:nvPr>
        </p:nvSpPr>
        <p:spPr>
          <a:xfrm>
            <a:off x="1045502" y="4419601"/>
            <a:ext cx="7043208" cy="1905000"/>
          </a:xfrm>
        </p:spPr>
        <p:txBody>
          <a:bodyPr/>
          <a:lstStyle/>
          <a:p>
            <a:r>
              <a:rPr lang="en-US" dirty="0">
                <a:solidFill>
                  <a:schemeClr val="accent5">
                    <a:lumMod val="75000"/>
                  </a:schemeClr>
                </a:solidFill>
              </a:rPr>
              <a:t>What did you see differently?</a:t>
            </a:r>
          </a:p>
          <a:p>
            <a:r>
              <a:rPr lang="en-US" dirty="0">
                <a:solidFill>
                  <a:schemeClr val="accent5">
                    <a:lumMod val="75000"/>
                  </a:schemeClr>
                </a:solidFill>
              </a:rPr>
              <a:t>How did your Awareness grow?</a:t>
            </a:r>
          </a:p>
          <a:p>
            <a:r>
              <a:rPr lang="en-US" dirty="0">
                <a:solidFill>
                  <a:schemeClr val="accent5">
                    <a:lumMod val="75000"/>
                  </a:schemeClr>
                </a:solidFill>
              </a:rPr>
              <a:t>Are you telling the truth?</a:t>
            </a:r>
          </a:p>
          <a:p>
            <a:r>
              <a:rPr lang="en-US" dirty="0">
                <a:solidFill>
                  <a:schemeClr val="accent5">
                    <a:lumMod val="75000"/>
                  </a:schemeClr>
                </a:solidFill>
              </a:rPr>
              <a:t>Are you giving/telling facts or opinion?</a:t>
            </a:r>
          </a:p>
        </p:txBody>
      </p:sp>
      <p:sp>
        <p:nvSpPr>
          <p:cNvPr id="4" name="Text Placeholder 3"/>
          <p:cNvSpPr>
            <a:spLocks noGrp="1"/>
          </p:cNvSpPr>
          <p:nvPr>
            <p:ph type="body" sz="quarter" idx="10"/>
          </p:nvPr>
        </p:nvSpPr>
        <p:spPr>
          <a:xfrm>
            <a:off x="722049" y="1454080"/>
            <a:ext cx="7690114" cy="1384994"/>
          </a:xfrm>
        </p:spPr>
        <p:txBody>
          <a:bodyPr/>
          <a:lstStyle/>
          <a:p>
            <a:r>
              <a:rPr lang="en-US" dirty="0"/>
              <a:t>Exercise 2 Debrief</a:t>
            </a:r>
          </a:p>
        </p:txBody>
      </p:sp>
    </p:spTree>
    <p:extLst>
      <p:ext uri="{BB962C8B-B14F-4D97-AF65-F5344CB8AC3E}">
        <p14:creationId xmlns:p14="http://schemas.microsoft.com/office/powerpoint/2010/main" val="3769255907"/>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Mindfulness</a:t>
            </a:r>
          </a:p>
        </p:txBody>
      </p:sp>
      <p:sp>
        <p:nvSpPr>
          <p:cNvPr id="4" name="Text Placeholder 3"/>
          <p:cNvSpPr>
            <a:spLocks noGrp="1"/>
          </p:cNvSpPr>
          <p:nvPr>
            <p:ph type="body" sz="quarter" idx="10"/>
          </p:nvPr>
        </p:nvSpPr>
        <p:spPr/>
        <p:txBody>
          <a:bodyPr/>
          <a:lstStyle/>
          <a:p>
            <a:r>
              <a:rPr lang="en-US" dirty="0"/>
              <a:t>Exercise 3     Watch Focus </a:t>
            </a:r>
            <a:r>
              <a:rPr lang="en-US" sz="3200" dirty="0"/>
              <a:t>(eyes closed TFS /E)</a:t>
            </a:r>
          </a:p>
        </p:txBody>
      </p:sp>
    </p:spTree>
    <p:extLst>
      <p:ext uri="{BB962C8B-B14F-4D97-AF65-F5344CB8AC3E}">
        <p14:creationId xmlns:p14="http://schemas.microsoft.com/office/powerpoint/2010/main" val="3100660809"/>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50594" y="228600"/>
            <a:ext cx="7043208" cy="1523494"/>
          </a:xfrm>
        </p:spPr>
        <p:txBody>
          <a:bodyPr/>
          <a:lstStyle/>
          <a:p>
            <a:r>
              <a:rPr lang="en-US" dirty="0"/>
              <a:t>Mindfulness</a:t>
            </a:r>
          </a:p>
        </p:txBody>
      </p:sp>
      <p:sp>
        <p:nvSpPr>
          <p:cNvPr id="3" name="Subtitle 2"/>
          <p:cNvSpPr>
            <a:spLocks noGrp="1"/>
          </p:cNvSpPr>
          <p:nvPr>
            <p:ph type="subTitle" idx="1"/>
          </p:nvPr>
        </p:nvSpPr>
        <p:spPr>
          <a:xfrm>
            <a:off x="1027141" y="4114800"/>
            <a:ext cx="7043208" cy="2209799"/>
          </a:xfrm>
        </p:spPr>
        <p:txBody>
          <a:bodyPr/>
          <a:lstStyle/>
          <a:p>
            <a:r>
              <a:rPr lang="en-US" dirty="0">
                <a:solidFill>
                  <a:schemeClr val="accent5">
                    <a:lumMod val="75000"/>
                  </a:schemeClr>
                </a:solidFill>
              </a:rPr>
              <a:t>What did you observe?</a:t>
            </a:r>
          </a:p>
          <a:p>
            <a:r>
              <a:rPr lang="en-US" dirty="0">
                <a:solidFill>
                  <a:schemeClr val="accent5">
                    <a:lumMod val="75000"/>
                  </a:schemeClr>
                </a:solidFill>
              </a:rPr>
              <a:t>How did your Awareness grow?</a:t>
            </a:r>
          </a:p>
          <a:p>
            <a:r>
              <a:rPr lang="en-US" dirty="0">
                <a:solidFill>
                  <a:schemeClr val="accent5">
                    <a:lumMod val="75000"/>
                  </a:schemeClr>
                </a:solidFill>
              </a:rPr>
              <a:t>Are you judging what you observed</a:t>
            </a:r>
          </a:p>
          <a:p>
            <a:r>
              <a:rPr lang="en-US" dirty="0">
                <a:solidFill>
                  <a:schemeClr val="accent5">
                    <a:lumMod val="75000"/>
                  </a:schemeClr>
                </a:solidFill>
              </a:rPr>
              <a:t>Are you willing to share or do you change the story?</a:t>
            </a:r>
          </a:p>
        </p:txBody>
      </p:sp>
      <p:sp>
        <p:nvSpPr>
          <p:cNvPr id="4" name="Text Placeholder 3"/>
          <p:cNvSpPr>
            <a:spLocks noGrp="1"/>
          </p:cNvSpPr>
          <p:nvPr>
            <p:ph type="body" sz="quarter" idx="10"/>
          </p:nvPr>
        </p:nvSpPr>
        <p:spPr>
          <a:xfrm>
            <a:off x="703688" y="1295400"/>
            <a:ext cx="7690114" cy="1384994"/>
          </a:xfrm>
        </p:spPr>
        <p:txBody>
          <a:bodyPr/>
          <a:lstStyle/>
          <a:p>
            <a:r>
              <a:rPr lang="en-US" dirty="0"/>
              <a:t>Exercise 3 Debrief</a:t>
            </a:r>
          </a:p>
        </p:txBody>
      </p:sp>
    </p:spTree>
    <p:extLst>
      <p:ext uri="{BB962C8B-B14F-4D97-AF65-F5344CB8AC3E}">
        <p14:creationId xmlns:p14="http://schemas.microsoft.com/office/powerpoint/2010/main" val="2618237392"/>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8566" y="4754836"/>
            <a:ext cx="6400800" cy="1130300"/>
          </a:xfrm>
        </p:spPr>
        <p:txBody>
          <a:bodyPr>
            <a:normAutofit fontScale="90000"/>
          </a:bodyPr>
          <a:lstStyle/>
          <a:p>
            <a:r>
              <a:rPr lang="en-US" dirty="0"/>
              <a:t>Neurological explanation of Mindfulness</a:t>
            </a:r>
          </a:p>
        </p:txBody>
      </p:sp>
      <p:sp>
        <p:nvSpPr>
          <p:cNvPr id="3" name="Content Placeholder 2"/>
          <p:cNvSpPr>
            <a:spLocks noGrp="1"/>
          </p:cNvSpPr>
          <p:nvPr>
            <p:ph idx="1"/>
          </p:nvPr>
        </p:nvSpPr>
        <p:spPr>
          <a:xfrm>
            <a:off x="228600" y="1268686"/>
            <a:ext cx="2001441" cy="3486150"/>
          </a:xfrm>
        </p:spPr>
        <p:txBody>
          <a:bodyPr>
            <a:normAutofit fontScale="62500" lnSpcReduction="20000"/>
          </a:bodyPr>
          <a:lstStyle/>
          <a:p>
            <a:pPr>
              <a:buNone/>
            </a:pPr>
            <a:r>
              <a:rPr lang="en-US" b="1" dirty="0"/>
              <a:t>The 3 Brains:</a:t>
            </a:r>
          </a:p>
          <a:p>
            <a:pPr>
              <a:buNone/>
            </a:pPr>
            <a:endParaRPr lang="en-US" b="1" dirty="0"/>
          </a:p>
          <a:p>
            <a:pPr>
              <a:buNone/>
            </a:pPr>
            <a:r>
              <a:rPr lang="en-US" b="1" dirty="0"/>
              <a:t>1 Frontal Cortex (Thinking)</a:t>
            </a:r>
          </a:p>
          <a:p>
            <a:pPr>
              <a:buNone/>
            </a:pPr>
            <a:endParaRPr lang="en-US" b="1" dirty="0"/>
          </a:p>
          <a:p>
            <a:pPr>
              <a:buNone/>
            </a:pPr>
            <a:r>
              <a:rPr lang="en-US" b="1" dirty="0"/>
              <a:t>2 Limbic (Feeling)</a:t>
            </a:r>
          </a:p>
          <a:p>
            <a:pPr>
              <a:buNone/>
            </a:pPr>
            <a:endParaRPr lang="en-US" b="1" dirty="0"/>
          </a:p>
          <a:p>
            <a:pPr>
              <a:buNone/>
            </a:pPr>
            <a:r>
              <a:rPr lang="en-US" b="1" dirty="0"/>
              <a:t>3 Brain Stem, Parietal Cortex &amp; Cerebellum</a:t>
            </a:r>
          </a:p>
          <a:p>
            <a:pPr>
              <a:buNone/>
            </a:pPr>
            <a:r>
              <a:rPr lang="en-US" b="1" dirty="0"/>
              <a:t>       (Behavior)</a:t>
            </a:r>
          </a:p>
        </p:txBody>
      </p:sp>
      <p:pic>
        <p:nvPicPr>
          <p:cNvPr id="3074" name="Picture 2" descr="C:\Documents and Settings\Lucien\Desktop\Midline view of the brain.jpg"/>
          <p:cNvPicPr>
            <a:picLocks noChangeAspect="1" noChangeArrowheads="1"/>
          </p:cNvPicPr>
          <p:nvPr/>
        </p:nvPicPr>
        <p:blipFill>
          <a:blip r:embed="rId3" cstate="print"/>
          <a:srcRect/>
          <a:stretch>
            <a:fillRect/>
          </a:stretch>
        </p:blipFill>
        <p:spPr bwMode="auto">
          <a:xfrm>
            <a:off x="2352645" y="857250"/>
            <a:ext cx="5187174" cy="3897585"/>
          </a:xfrm>
          <a:prstGeom prst="rect">
            <a:avLst/>
          </a:prstGeom>
          <a:noFill/>
        </p:spPr>
      </p:pic>
    </p:spTree>
    <p:extLst>
      <p:ext uri="{BB962C8B-B14F-4D97-AF65-F5344CB8AC3E}">
        <p14:creationId xmlns:p14="http://schemas.microsoft.com/office/powerpoint/2010/main" val="735528590"/>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18242" y="5286375"/>
            <a:ext cx="3225034" cy="585788"/>
          </a:xfrm>
        </p:spPr>
        <p:txBody>
          <a:bodyPr>
            <a:normAutofit/>
          </a:bodyPr>
          <a:lstStyle/>
          <a:p>
            <a:pPr>
              <a:defRPr/>
            </a:pPr>
            <a:r>
              <a:rPr lang="en-US" sz="2700" dirty="0"/>
              <a:t>Nervous System</a:t>
            </a:r>
          </a:p>
        </p:txBody>
      </p:sp>
      <p:sp>
        <p:nvSpPr>
          <p:cNvPr id="2052" name="Rectangle 4"/>
          <p:cNvSpPr>
            <a:spLocks noChangeArrowheads="1"/>
          </p:cNvSpPr>
          <p:nvPr/>
        </p:nvSpPr>
        <p:spPr bwMode="auto">
          <a:xfrm>
            <a:off x="1143000" y="3714750"/>
            <a:ext cx="800100" cy="1200150"/>
          </a:xfrm>
          <a:prstGeom prst="rect">
            <a:avLst/>
          </a:prstGeom>
          <a:solidFill>
            <a:schemeClr val="bg1"/>
          </a:solidFill>
          <a:ln w="9525">
            <a:solidFill>
              <a:schemeClr val="tx1"/>
            </a:solidFill>
            <a:miter lim="800000"/>
            <a:headEnd/>
            <a:tailEnd/>
          </a:ln>
        </p:spPr>
        <p:txBody>
          <a:bodyPr wrap="none" anchor="ctr"/>
          <a:lstStyle/>
          <a:p>
            <a:r>
              <a:rPr lang="en-US" sz="1050" dirty="0"/>
              <a:t>ARAS</a:t>
            </a:r>
          </a:p>
          <a:p>
            <a:r>
              <a:rPr lang="en-US" sz="1050" dirty="0">
                <a:latin typeface="Georgia" pitchFamily="18" charset="0"/>
              </a:rPr>
              <a:t>Arousal</a:t>
            </a:r>
          </a:p>
          <a:p>
            <a:r>
              <a:rPr lang="en-US" sz="1050" dirty="0">
                <a:latin typeface="Georgia" pitchFamily="18" charset="0"/>
              </a:rPr>
              <a:t>Vigilance</a:t>
            </a:r>
          </a:p>
          <a:p>
            <a:r>
              <a:rPr lang="en-US" sz="1050" dirty="0">
                <a:latin typeface="Georgia" pitchFamily="18" charset="0"/>
              </a:rPr>
              <a:t>Sleep</a:t>
            </a:r>
          </a:p>
          <a:p>
            <a:r>
              <a:rPr lang="en-US" sz="1050" dirty="0">
                <a:latin typeface="Georgia" pitchFamily="18" charset="0"/>
              </a:rPr>
              <a:t>Focus</a:t>
            </a:r>
          </a:p>
          <a:p>
            <a:r>
              <a:rPr lang="en-US" sz="1050" dirty="0">
                <a:latin typeface="Georgia" pitchFamily="18" charset="0"/>
              </a:rPr>
              <a:t>Attention</a:t>
            </a:r>
          </a:p>
          <a:p>
            <a:r>
              <a:rPr lang="en-US" sz="1050" dirty="0">
                <a:latin typeface="Georgia" pitchFamily="18" charset="0"/>
              </a:rPr>
              <a:t>Regulation</a:t>
            </a:r>
          </a:p>
        </p:txBody>
      </p:sp>
      <p:sp>
        <p:nvSpPr>
          <p:cNvPr id="2053" name="Text Box 5"/>
          <p:cNvSpPr txBox="1">
            <a:spLocks noChangeArrowheads="1"/>
          </p:cNvSpPr>
          <p:nvPr/>
        </p:nvSpPr>
        <p:spPr bwMode="auto">
          <a:xfrm>
            <a:off x="1371600" y="2057401"/>
            <a:ext cx="663964" cy="300082"/>
          </a:xfrm>
          <a:prstGeom prst="rect">
            <a:avLst/>
          </a:prstGeom>
          <a:noFill/>
          <a:ln w="9525">
            <a:noFill/>
            <a:miter lim="800000"/>
            <a:headEnd/>
            <a:tailEnd/>
          </a:ln>
        </p:spPr>
        <p:txBody>
          <a:bodyPr wrap="none">
            <a:spAutoFit/>
          </a:bodyPr>
          <a:lstStyle/>
          <a:p>
            <a:pPr algn="l"/>
            <a:r>
              <a:rPr lang="en-US" sz="1350" dirty="0"/>
              <a:t>Senses</a:t>
            </a:r>
          </a:p>
        </p:txBody>
      </p:sp>
      <p:sp>
        <p:nvSpPr>
          <p:cNvPr id="2054" name="Oval 6"/>
          <p:cNvSpPr>
            <a:spLocks noChangeArrowheads="1"/>
          </p:cNvSpPr>
          <p:nvPr/>
        </p:nvSpPr>
        <p:spPr bwMode="auto">
          <a:xfrm>
            <a:off x="2286000" y="3657600"/>
            <a:ext cx="1143000" cy="1085850"/>
          </a:xfrm>
          <a:prstGeom prst="ellipse">
            <a:avLst/>
          </a:prstGeom>
          <a:solidFill>
            <a:schemeClr val="accent1"/>
          </a:solidFill>
          <a:ln w="9525">
            <a:solidFill>
              <a:schemeClr val="tx1"/>
            </a:solidFill>
            <a:round/>
            <a:headEnd/>
            <a:tailEnd/>
          </a:ln>
        </p:spPr>
        <p:txBody>
          <a:bodyPr wrap="none" anchor="ctr"/>
          <a:lstStyle/>
          <a:p>
            <a:endParaRPr lang="en-US" sz="900" dirty="0"/>
          </a:p>
          <a:p>
            <a:r>
              <a:rPr lang="en-US" sz="900" dirty="0">
                <a:solidFill>
                  <a:schemeClr val="bg1"/>
                </a:solidFill>
              </a:rPr>
              <a:t>TPS</a:t>
            </a:r>
          </a:p>
          <a:p>
            <a:r>
              <a:rPr lang="en-US" sz="900" dirty="0">
                <a:solidFill>
                  <a:schemeClr val="bg1"/>
                </a:solidFill>
                <a:latin typeface="Georgia" pitchFamily="18" charset="0"/>
              </a:rPr>
              <a:t>Awareness</a:t>
            </a:r>
          </a:p>
          <a:p>
            <a:r>
              <a:rPr lang="en-US" sz="900" dirty="0">
                <a:solidFill>
                  <a:schemeClr val="bg1"/>
                </a:solidFill>
                <a:latin typeface="Georgia" pitchFamily="18" charset="0"/>
              </a:rPr>
              <a:t>Sorting</a:t>
            </a:r>
          </a:p>
          <a:p>
            <a:r>
              <a:rPr lang="en-US" sz="900" dirty="0">
                <a:solidFill>
                  <a:schemeClr val="bg1"/>
                </a:solidFill>
                <a:latin typeface="Georgia" pitchFamily="18" charset="0"/>
              </a:rPr>
              <a:t>Assigning</a:t>
            </a:r>
          </a:p>
          <a:p>
            <a:r>
              <a:rPr lang="en-US" sz="900" dirty="0">
                <a:solidFill>
                  <a:schemeClr val="bg1"/>
                </a:solidFill>
                <a:latin typeface="Georgia" pitchFamily="18" charset="0"/>
              </a:rPr>
              <a:t>Choosing</a:t>
            </a:r>
          </a:p>
          <a:p>
            <a:r>
              <a:rPr lang="en-US" sz="900" dirty="0">
                <a:solidFill>
                  <a:schemeClr val="bg1"/>
                </a:solidFill>
                <a:latin typeface="Georgia" pitchFamily="18" charset="0"/>
              </a:rPr>
              <a:t>Responding</a:t>
            </a:r>
          </a:p>
          <a:p>
            <a:endParaRPr lang="en-US" sz="1350" dirty="0">
              <a:latin typeface="Georgia" pitchFamily="18" charset="0"/>
            </a:endParaRPr>
          </a:p>
        </p:txBody>
      </p:sp>
      <p:sp>
        <p:nvSpPr>
          <p:cNvPr id="2056" name="Rectangle 8"/>
          <p:cNvSpPr>
            <a:spLocks noChangeArrowheads="1"/>
          </p:cNvSpPr>
          <p:nvPr/>
        </p:nvSpPr>
        <p:spPr bwMode="auto">
          <a:xfrm>
            <a:off x="2914650" y="2400300"/>
            <a:ext cx="3600450" cy="971550"/>
          </a:xfrm>
          <a:prstGeom prst="rect">
            <a:avLst/>
          </a:prstGeom>
          <a:solidFill>
            <a:schemeClr val="accent1"/>
          </a:solidFill>
          <a:ln w="9525">
            <a:solidFill>
              <a:schemeClr val="tx1"/>
            </a:solidFill>
            <a:miter lim="800000"/>
            <a:headEnd/>
            <a:tailEnd/>
          </a:ln>
        </p:spPr>
        <p:txBody>
          <a:bodyPr wrap="none" anchor="ctr"/>
          <a:lstStyle/>
          <a:p>
            <a:r>
              <a:rPr lang="en-US" sz="1050" dirty="0">
                <a:latin typeface="Georgia" pitchFamily="18" charset="0"/>
              </a:rPr>
              <a:t>LIMBIC</a:t>
            </a:r>
          </a:p>
          <a:p>
            <a:r>
              <a:rPr lang="en-US" sz="1050" dirty="0">
                <a:latin typeface="Georgia" pitchFamily="18" charset="0"/>
              </a:rPr>
              <a:t>Amygdala: Flight, Fight and Freeze</a:t>
            </a:r>
          </a:p>
          <a:p>
            <a:r>
              <a:rPr lang="en-US" sz="1050" dirty="0">
                <a:latin typeface="Georgia" pitchFamily="18" charset="0"/>
              </a:rPr>
              <a:t>Hypothalamus: Primary Drives, Growth and Calmness</a:t>
            </a:r>
          </a:p>
          <a:p>
            <a:r>
              <a:rPr lang="en-US" sz="1050" dirty="0">
                <a:latin typeface="Georgia" pitchFamily="18" charset="0"/>
              </a:rPr>
              <a:t>Hippocampus: Immediate Memory, Emotions, and  Values</a:t>
            </a:r>
          </a:p>
        </p:txBody>
      </p:sp>
      <p:sp>
        <p:nvSpPr>
          <p:cNvPr id="2057" name="Rectangle 9"/>
          <p:cNvSpPr>
            <a:spLocks noChangeArrowheads="1"/>
          </p:cNvSpPr>
          <p:nvPr/>
        </p:nvSpPr>
        <p:spPr bwMode="auto">
          <a:xfrm>
            <a:off x="3857627" y="5029200"/>
            <a:ext cx="1885948" cy="971550"/>
          </a:xfrm>
          <a:prstGeom prst="rect">
            <a:avLst/>
          </a:prstGeom>
          <a:solidFill>
            <a:schemeClr val="accent1"/>
          </a:solidFill>
          <a:ln w="9525">
            <a:solidFill>
              <a:schemeClr val="tx1"/>
            </a:solidFill>
            <a:miter lim="800000"/>
            <a:headEnd/>
            <a:tailEnd/>
          </a:ln>
        </p:spPr>
        <p:txBody>
          <a:bodyPr wrap="none" anchor="ctr"/>
          <a:lstStyle/>
          <a:p>
            <a:r>
              <a:rPr lang="en-US" sz="1050" dirty="0"/>
              <a:t>Cortex - Prefrontal</a:t>
            </a:r>
          </a:p>
          <a:p>
            <a:r>
              <a:rPr lang="en-US" sz="1050" dirty="0">
                <a:latin typeface="Georgia" pitchFamily="18" charset="0"/>
              </a:rPr>
              <a:t>Long term memory</a:t>
            </a:r>
          </a:p>
          <a:p>
            <a:r>
              <a:rPr lang="en-US" sz="1050" dirty="0">
                <a:latin typeface="Georgia" pitchFamily="18" charset="0"/>
              </a:rPr>
              <a:t>Analysis</a:t>
            </a:r>
          </a:p>
          <a:p>
            <a:r>
              <a:rPr lang="en-US" sz="1050" dirty="0">
                <a:latin typeface="Georgia" pitchFamily="18" charset="0"/>
              </a:rPr>
              <a:t>Rationality</a:t>
            </a:r>
          </a:p>
          <a:p>
            <a:r>
              <a:rPr lang="en-US" sz="1050" dirty="0">
                <a:latin typeface="Georgia" pitchFamily="18" charset="0"/>
              </a:rPr>
              <a:t>Logic</a:t>
            </a:r>
          </a:p>
        </p:txBody>
      </p:sp>
      <p:sp>
        <p:nvSpPr>
          <p:cNvPr id="2058" name="Oval 10"/>
          <p:cNvSpPr>
            <a:spLocks noChangeArrowheads="1"/>
          </p:cNvSpPr>
          <p:nvPr/>
        </p:nvSpPr>
        <p:spPr bwMode="auto">
          <a:xfrm>
            <a:off x="5772150" y="3714750"/>
            <a:ext cx="800100" cy="800100"/>
          </a:xfrm>
          <a:prstGeom prst="ellipse">
            <a:avLst/>
          </a:prstGeom>
          <a:solidFill>
            <a:schemeClr val="accent1"/>
          </a:solidFill>
          <a:ln w="9525">
            <a:solidFill>
              <a:schemeClr val="tx1"/>
            </a:solidFill>
            <a:round/>
            <a:headEnd/>
            <a:tailEnd/>
          </a:ln>
        </p:spPr>
        <p:txBody>
          <a:bodyPr wrap="none" anchor="ctr"/>
          <a:lstStyle/>
          <a:p>
            <a:r>
              <a:rPr lang="en-US" sz="1050" dirty="0"/>
              <a:t>Social</a:t>
            </a:r>
          </a:p>
          <a:p>
            <a:r>
              <a:rPr lang="en-US" sz="1050" dirty="0"/>
              <a:t>Meaning</a:t>
            </a:r>
          </a:p>
        </p:txBody>
      </p:sp>
      <p:sp>
        <p:nvSpPr>
          <p:cNvPr id="2059" name="Rectangle 11"/>
          <p:cNvSpPr>
            <a:spLocks noChangeArrowheads="1"/>
          </p:cNvSpPr>
          <p:nvPr/>
        </p:nvSpPr>
        <p:spPr bwMode="auto">
          <a:xfrm>
            <a:off x="7086600" y="3714750"/>
            <a:ext cx="914400" cy="914400"/>
          </a:xfrm>
          <a:prstGeom prst="rect">
            <a:avLst/>
          </a:prstGeom>
          <a:solidFill>
            <a:schemeClr val="bg1"/>
          </a:solidFill>
          <a:ln w="9525">
            <a:solidFill>
              <a:schemeClr val="tx1"/>
            </a:solidFill>
            <a:miter lim="800000"/>
            <a:headEnd/>
            <a:tailEnd/>
          </a:ln>
        </p:spPr>
        <p:txBody>
          <a:bodyPr wrap="none" anchor="ctr"/>
          <a:lstStyle/>
          <a:p>
            <a:r>
              <a:rPr lang="en-US" sz="1050" dirty="0"/>
              <a:t>DRAS</a:t>
            </a:r>
          </a:p>
          <a:p>
            <a:r>
              <a:rPr lang="en-US" sz="1050" dirty="0">
                <a:latin typeface="Georgia" pitchFamily="18" charset="0"/>
              </a:rPr>
              <a:t>Responding</a:t>
            </a:r>
          </a:p>
          <a:p>
            <a:r>
              <a:rPr lang="en-US" sz="1050" dirty="0">
                <a:latin typeface="Georgia" pitchFamily="18" charset="0"/>
              </a:rPr>
              <a:t>Coordinating</a:t>
            </a:r>
          </a:p>
          <a:p>
            <a:r>
              <a:rPr lang="en-US" sz="1050" dirty="0">
                <a:latin typeface="Georgia" pitchFamily="18" charset="0"/>
              </a:rPr>
              <a:t>Integrating</a:t>
            </a:r>
          </a:p>
          <a:p>
            <a:r>
              <a:rPr lang="en-US" sz="1050" dirty="0">
                <a:latin typeface="Georgia" pitchFamily="18" charset="0"/>
              </a:rPr>
              <a:t>Activity</a:t>
            </a:r>
          </a:p>
        </p:txBody>
      </p:sp>
      <p:sp>
        <p:nvSpPr>
          <p:cNvPr id="2060" name="Text Box 12"/>
          <p:cNvSpPr txBox="1">
            <a:spLocks noChangeArrowheads="1"/>
          </p:cNvSpPr>
          <p:nvPr/>
        </p:nvSpPr>
        <p:spPr bwMode="auto">
          <a:xfrm>
            <a:off x="6972301" y="2057400"/>
            <a:ext cx="808555" cy="300082"/>
          </a:xfrm>
          <a:prstGeom prst="rect">
            <a:avLst/>
          </a:prstGeom>
          <a:noFill/>
          <a:ln w="9525">
            <a:noFill/>
            <a:miter lim="800000"/>
            <a:headEnd/>
            <a:tailEnd/>
          </a:ln>
        </p:spPr>
        <p:txBody>
          <a:bodyPr wrap="none">
            <a:spAutoFit/>
          </a:bodyPr>
          <a:lstStyle/>
          <a:p>
            <a:pPr algn="l"/>
            <a:r>
              <a:rPr lang="en-US" sz="1350"/>
              <a:t>Behavior</a:t>
            </a:r>
          </a:p>
        </p:txBody>
      </p:sp>
      <p:sp>
        <p:nvSpPr>
          <p:cNvPr id="2061" name="Rectangle 13"/>
          <p:cNvSpPr>
            <a:spLocks noChangeArrowheads="1"/>
          </p:cNvSpPr>
          <p:nvPr/>
        </p:nvSpPr>
        <p:spPr bwMode="auto">
          <a:xfrm>
            <a:off x="4114800" y="3543300"/>
            <a:ext cx="1314450" cy="1200150"/>
          </a:xfrm>
          <a:prstGeom prst="rect">
            <a:avLst/>
          </a:prstGeom>
          <a:solidFill>
            <a:srgbClr val="666699"/>
          </a:solidFill>
          <a:ln w="9525">
            <a:solidFill>
              <a:schemeClr val="tx1"/>
            </a:solidFill>
            <a:miter lim="800000"/>
            <a:headEnd/>
            <a:tailEnd/>
          </a:ln>
        </p:spPr>
        <p:txBody>
          <a:bodyPr wrap="none" anchor="ctr"/>
          <a:lstStyle/>
          <a:p>
            <a:pPr algn="l"/>
            <a:r>
              <a:rPr lang="en-US" sz="1050" dirty="0">
                <a:solidFill>
                  <a:schemeClr val="hlink"/>
                </a:solidFill>
              </a:rPr>
              <a:t>        </a:t>
            </a:r>
            <a:r>
              <a:rPr lang="en-US" sz="1050" dirty="0"/>
              <a:t>Storage</a:t>
            </a:r>
            <a:r>
              <a:rPr lang="en-US" sz="1050" dirty="0">
                <a:solidFill>
                  <a:schemeClr val="hlink"/>
                </a:solidFill>
              </a:rPr>
              <a:t> </a:t>
            </a:r>
          </a:p>
          <a:p>
            <a:pPr algn="l"/>
            <a:endParaRPr lang="en-US" sz="1050" dirty="0">
              <a:solidFill>
                <a:schemeClr val="hlink"/>
              </a:solidFill>
            </a:endParaRPr>
          </a:p>
          <a:p>
            <a:pPr algn="l"/>
            <a:endParaRPr lang="en-US" sz="1050" dirty="0">
              <a:solidFill>
                <a:schemeClr val="hlink"/>
              </a:solidFill>
            </a:endParaRPr>
          </a:p>
          <a:p>
            <a:pPr algn="l"/>
            <a:r>
              <a:rPr lang="en-US" sz="1050" dirty="0"/>
              <a:t>Short-Term Memory</a:t>
            </a:r>
          </a:p>
          <a:p>
            <a:pPr algn="l"/>
            <a:endParaRPr lang="en-US" sz="1350" dirty="0"/>
          </a:p>
          <a:p>
            <a:pPr algn="l"/>
            <a:endParaRPr lang="en-US" sz="1350" dirty="0"/>
          </a:p>
          <a:p>
            <a:pPr algn="l"/>
            <a:r>
              <a:rPr lang="en-US" sz="1050" dirty="0"/>
              <a:t>       Retrieval</a:t>
            </a:r>
          </a:p>
        </p:txBody>
      </p:sp>
      <p:sp>
        <p:nvSpPr>
          <p:cNvPr id="2062" name="Rectangle 14"/>
          <p:cNvSpPr>
            <a:spLocks noChangeArrowheads="1"/>
          </p:cNvSpPr>
          <p:nvPr/>
        </p:nvSpPr>
        <p:spPr bwMode="auto">
          <a:xfrm>
            <a:off x="2686050" y="1428750"/>
            <a:ext cx="3657600" cy="285750"/>
          </a:xfrm>
          <a:prstGeom prst="rect">
            <a:avLst/>
          </a:prstGeom>
          <a:solidFill>
            <a:srgbClr val="339966"/>
          </a:solidFill>
          <a:ln w="9525">
            <a:solidFill>
              <a:schemeClr val="tx1"/>
            </a:solidFill>
            <a:miter lim="800000"/>
            <a:headEnd/>
            <a:tailEnd/>
          </a:ln>
        </p:spPr>
        <p:txBody>
          <a:bodyPr wrap="none" anchor="ctr"/>
          <a:lstStyle/>
          <a:p>
            <a:r>
              <a:rPr lang="en-US" sz="1350"/>
              <a:t>Significant Other</a:t>
            </a:r>
          </a:p>
        </p:txBody>
      </p:sp>
      <p:sp>
        <p:nvSpPr>
          <p:cNvPr id="2064" name="Line 16"/>
          <p:cNvSpPr>
            <a:spLocks noChangeShapeType="1"/>
          </p:cNvSpPr>
          <p:nvPr/>
        </p:nvSpPr>
        <p:spPr bwMode="auto">
          <a:xfrm>
            <a:off x="1714500" y="2343150"/>
            <a:ext cx="0" cy="1314450"/>
          </a:xfrm>
          <a:prstGeom prst="line">
            <a:avLst/>
          </a:prstGeom>
          <a:noFill/>
          <a:ln w="50800">
            <a:solidFill>
              <a:schemeClr val="tx1"/>
            </a:solidFill>
            <a:round/>
            <a:headEnd/>
            <a:tailEnd type="triangle" w="lg" len="lg"/>
          </a:ln>
        </p:spPr>
        <p:txBody>
          <a:bodyPr/>
          <a:lstStyle/>
          <a:p>
            <a:endParaRPr lang="en-US" sz="1350"/>
          </a:p>
        </p:txBody>
      </p:sp>
      <p:sp>
        <p:nvSpPr>
          <p:cNvPr id="2065" name="Line 17"/>
          <p:cNvSpPr>
            <a:spLocks noChangeShapeType="1"/>
          </p:cNvSpPr>
          <p:nvPr/>
        </p:nvSpPr>
        <p:spPr bwMode="auto">
          <a:xfrm flipH="1">
            <a:off x="7372350" y="3243262"/>
            <a:ext cx="800100" cy="471488"/>
          </a:xfrm>
          <a:prstGeom prst="line">
            <a:avLst/>
          </a:prstGeom>
          <a:noFill/>
          <a:ln w="50800">
            <a:solidFill>
              <a:schemeClr val="tx1"/>
            </a:solidFill>
            <a:round/>
            <a:headEnd type="triangle" w="lg" len="lg"/>
            <a:tailEnd type="none" w="lg" len="lg"/>
          </a:ln>
        </p:spPr>
        <p:txBody>
          <a:bodyPr/>
          <a:lstStyle/>
          <a:p>
            <a:endParaRPr lang="en-US" sz="1350"/>
          </a:p>
        </p:txBody>
      </p:sp>
      <p:sp>
        <p:nvSpPr>
          <p:cNvPr id="2066" name="Line 18"/>
          <p:cNvSpPr>
            <a:spLocks noChangeShapeType="1"/>
          </p:cNvSpPr>
          <p:nvPr/>
        </p:nvSpPr>
        <p:spPr bwMode="auto">
          <a:xfrm>
            <a:off x="1943100" y="4114800"/>
            <a:ext cx="342900" cy="0"/>
          </a:xfrm>
          <a:prstGeom prst="line">
            <a:avLst/>
          </a:prstGeom>
          <a:noFill/>
          <a:ln w="50800">
            <a:solidFill>
              <a:schemeClr val="tx1"/>
            </a:solidFill>
            <a:round/>
            <a:headEnd/>
            <a:tailEnd type="triangle" w="lg" len="lg"/>
          </a:ln>
        </p:spPr>
        <p:txBody>
          <a:bodyPr/>
          <a:lstStyle/>
          <a:p>
            <a:endParaRPr lang="en-US" sz="1350"/>
          </a:p>
        </p:txBody>
      </p:sp>
      <p:sp>
        <p:nvSpPr>
          <p:cNvPr id="2068" name="Line 20"/>
          <p:cNvSpPr>
            <a:spLocks noChangeShapeType="1"/>
          </p:cNvSpPr>
          <p:nvPr/>
        </p:nvSpPr>
        <p:spPr bwMode="auto">
          <a:xfrm>
            <a:off x="6572250" y="4114800"/>
            <a:ext cx="514350" cy="0"/>
          </a:xfrm>
          <a:prstGeom prst="line">
            <a:avLst/>
          </a:prstGeom>
          <a:noFill/>
          <a:ln w="50800">
            <a:solidFill>
              <a:schemeClr val="tx1"/>
            </a:solidFill>
            <a:round/>
            <a:headEnd/>
            <a:tailEnd type="triangle" w="lg" len="lg"/>
          </a:ln>
        </p:spPr>
        <p:txBody>
          <a:bodyPr/>
          <a:lstStyle/>
          <a:p>
            <a:endParaRPr lang="en-US" sz="1350"/>
          </a:p>
        </p:txBody>
      </p:sp>
      <p:sp>
        <p:nvSpPr>
          <p:cNvPr id="2069" name="Line 21"/>
          <p:cNvSpPr>
            <a:spLocks noChangeShapeType="1"/>
          </p:cNvSpPr>
          <p:nvPr/>
        </p:nvSpPr>
        <p:spPr bwMode="auto">
          <a:xfrm flipV="1">
            <a:off x="3028950" y="3371850"/>
            <a:ext cx="57150" cy="285750"/>
          </a:xfrm>
          <a:prstGeom prst="line">
            <a:avLst/>
          </a:prstGeom>
          <a:noFill/>
          <a:ln w="50800">
            <a:solidFill>
              <a:schemeClr val="tx1"/>
            </a:solidFill>
            <a:round/>
            <a:headEnd/>
            <a:tailEnd type="triangle" w="lg" len="lg"/>
          </a:ln>
        </p:spPr>
        <p:txBody>
          <a:bodyPr/>
          <a:lstStyle/>
          <a:p>
            <a:endParaRPr lang="en-US" sz="1350"/>
          </a:p>
        </p:txBody>
      </p:sp>
      <p:sp>
        <p:nvSpPr>
          <p:cNvPr id="2070" name="Line 22"/>
          <p:cNvSpPr>
            <a:spLocks noChangeShapeType="1"/>
          </p:cNvSpPr>
          <p:nvPr/>
        </p:nvSpPr>
        <p:spPr bwMode="auto">
          <a:xfrm>
            <a:off x="3200400" y="4629150"/>
            <a:ext cx="685800" cy="400050"/>
          </a:xfrm>
          <a:prstGeom prst="line">
            <a:avLst/>
          </a:prstGeom>
          <a:noFill/>
          <a:ln w="50800">
            <a:solidFill>
              <a:schemeClr val="tx1"/>
            </a:solidFill>
            <a:round/>
            <a:headEnd/>
            <a:tailEnd type="triangle" w="lg" len="lg"/>
          </a:ln>
        </p:spPr>
        <p:txBody>
          <a:bodyPr/>
          <a:lstStyle/>
          <a:p>
            <a:endParaRPr lang="en-US" sz="1350"/>
          </a:p>
        </p:txBody>
      </p:sp>
      <p:sp>
        <p:nvSpPr>
          <p:cNvPr id="2071" name="Line 23"/>
          <p:cNvSpPr>
            <a:spLocks noChangeShapeType="1"/>
          </p:cNvSpPr>
          <p:nvPr/>
        </p:nvSpPr>
        <p:spPr bwMode="auto">
          <a:xfrm>
            <a:off x="3943350" y="3371850"/>
            <a:ext cx="0" cy="1657350"/>
          </a:xfrm>
          <a:prstGeom prst="line">
            <a:avLst/>
          </a:prstGeom>
          <a:noFill/>
          <a:ln w="25400">
            <a:solidFill>
              <a:schemeClr val="tx1"/>
            </a:solidFill>
            <a:round/>
            <a:headEnd/>
            <a:tailEnd type="triangle" w="lg" len="lg"/>
          </a:ln>
        </p:spPr>
        <p:txBody>
          <a:bodyPr/>
          <a:lstStyle/>
          <a:p>
            <a:endParaRPr lang="en-US" sz="1350"/>
          </a:p>
        </p:txBody>
      </p:sp>
      <p:sp>
        <p:nvSpPr>
          <p:cNvPr id="2072" name="Line 24"/>
          <p:cNvSpPr>
            <a:spLocks noChangeShapeType="1"/>
          </p:cNvSpPr>
          <p:nvPr/>
        </p:nvSpPr>
        <p:spPr bwMode="auto">
          <a:xfrm>
            <a:off x="4057650" y="3371850"/>
            <a:ext cx="0" cy="1657350"/>
          </a:xfrm>
          <a:prstGeom prst="line">
            <a:avLst/>
          </a:prstGeom>
          <a:noFill/>
          <a:ln w="25400">
            <a:solidFill>
              <a:schemeClr val="tx1"/>
            </a:solidFill>
            <a:round/>
            <a:headEnd/>
            <a:tailEnd type="triangle" w="lg" len="lg"/>
          </a:ln>
        </p:spPr>
        <p:txBody>
          <a:bodyPr/>
          <a:lstStyle/>
          <a:p>
            <a:endParaRPr lang="en-US" sz="1350"/>
          </a:p>
        </p:txBody>
      </p:sp>
      <p:sp>
        <p:nvSpPr>
          <p:cNvPr id="2073" name="Line 25"/>
          <p:cNvSpPr>
            <a:spLocks noChangeShapeType="1"/>
          </p:cNvSpPr>
          <p:nvPr/>
        </p:nvSpPr>
        <p:spPr bwMode="auto">
          <a:xfrm>
            <a:off x="4171950" y="3371850"/>
            <a:ext cx="0" cy="1657350"/>
          </a:xfrm>
          <a:prstGeom prst="line">
            <a:avLst/>
          </a:prstGeom>
          <a:noFill/>
          <a:ln w="25400">
            <a:solidFill>
              <a:schemeClr val="tx1"/>
            </a:solidFill>
            <a:round/>
            <a:headEnd/>
            <a:tailEnd type="triangle" w="lg" len="lg"/>
          </a:ln>
        </p:spPr>
        <p:txBody>
          <a:bodyPr/>
          <a:lstStyle/>
          <a:p>
            <a:endParaRPr lang="en-US" sz="1350"/>
          </a:p>
        </p:txBody>
      </p:sp>
      <p:sp>
        <p:nvSpPr>
          <p:cNvPr id="2074" name="Line 26"/>
          <p:cNvSpPr>
            <a:spLocks noChangeShapeType="1"/>
          </p:cNvSpPr>
          <p:nvPr/>
        </p:nvSpPr>
        <p:spPr bwMode="auto">
          <a:xfrm>
            <a:off x="4286250" y="3371850"/>
            <a:ext cx="0" cy="1657350"/>
          </a:xfrm>
          <a:prstGeom prst="line">
            <a:avLst/>
          </a:prstGeom>
          <a:noFill/>
          <a:ln w="25400">
            <a:solidFill>
              <a:schemeClr val="tx1"/>
            </a:solidFill>
            <a:round/>
            <a:headEnd/>
            <a:tailEnd type="triangle" w="lg" len="lg"/>
          </a:ln>
        </p:spPr>
        <p:txBody>
          <a:bodyPr/>
          <a:lstStyle/>
          <a:p>
            <a:endParaRPr lang="en-US" sz="1350"/>
          </a:p>
        </p:txBody>
      </p:sp>
      <p:sp>
        <p:nvSpPr>
          <p:cNvPr id="2075" name="Line 27"/>
          <p:cNvSpPr>
            <a:spLocks noChangeShapeType="1"/>
          </p:cNvSpPr>
          <p:nvPr/>
        </p:nvSpPr>
        <p:spPr bwMode="auto">
          <a:xfrm>
            <a:off x="4400550" y="3371850"/>
            <a:ext cx="0" cy="1657350"/>
          </a:xfrm>
          <a:prstGeom prst="line">
            <a:avLst/>
          </a:prstGeom>
          <a:noFill/>
          <a:ln w="25400">
            <a:solidFill>
              <a:schemeClr val="tx1"/>
            </a:solidFill>
            <a:round/>
            <a:headEnd/>
            <a:tailEnd type="triangle" w="lg" len="lg"/>
          </a:ln>
        </p:spPr>
        <p:txBody>
          <a:bodyPr/>
          <a:lstStyle/>
          <a:p>
            <a:endParaRPr lang="en-US" sz="1350"/>
          </a:p>
        </p:txBody>
      </p:sp>
      <p:sp>
        <p:nvSpPr>
          <p:cNvPr id="2076" name="Line 28"/>
          <p:cNvSpPr>
            <a:spLocks noChangeShapeType="1"/>
          </p:cNvSpPr>
          <p:nvPr/>
        </p:nvSpPr>
        <p:spPr bwMode="auto">
          <a:xfrm flipV="1">
            <a:off x="5257800" y="3371850"/>
            <a:ext cx="0" cy="1657350"/>
          </a:xfrm>
          <a:prstGeom prst="line">
            <a:avLst/>
          </a:prstGeom>
          <a:noFill/>
          <a:ln w="25400">
            <a:solidFill>
              <a:schemeClr val="tx1"/>
            </a:solidFill>
            <a:round/>
            <a:headEnd/>
            <a:tailEnd type="triangle" w="lg" len="lg"/>
          </a:ln>
        </p:spPr>
        <p:txBody>
          <a:bodyPr/>
          <a:lstStyle/>
          <a:p>
            <a:endParaRPr lang="en-US" sz="1350"/>
          </a:p>
        </p:txBody>
      </p:sp>
      <p:sp>
        <p:nvSpPr>
          <p:cNvPr id="2077" name="Line 29"/>
          <p:cNvSpPr>
            <a:spLocks noChangeShapeType="1"/>
          </p:cNvSpPr>
          <p:nvPr/>
        </p:nvSpPr>
        <p:spPr bwMode="auto">
          <a:xfrm flipV="1">
            <a:off x="5600700" y="3371850"/>
            <a:ext cx="0" cy="1657350"/>
          </a:xfrm>
          <a:prstGeom prst="line">
            <a:avLst/>
          </a:prstGeom>
          <a:noFill/>
          <a:ln w="25400">
            <a:solidFill>
              <a:schemeClr val="tx1"/>
            </a:solidFill>
            <a:round/>
            <a:headEnd/>
            <a:tailEnd type="triangle" w="lg" len="lg"/>
          </a:ln>
        </p:spPr>
        <p:txBody>
          <a:bodyPr/>
          <a:lstStyle/>
          <a:p>
            <a:endParaRPr lang="en-US" sz="1350"/>
          </a:p>
        </p:txBody>
      </p:sp>
      <p:sp>
        <p:nvSpPr>
          <p:cNvPr id="2078" name="Line 30"/>
          <p:cNvSpPr>
            <a:spLocks noChangeShapeType="1"/>
          </p:cNvSpPr>
          <p:nvPr/>
        </p:nvSpPr>
        <p:spPr bwMode="auto">
          <a:xfrm flipV="1">
            <a:off x="5486400" y="3371850"/>
            <a:ext cx="0" cy="1657350"/>
          </a:xfrm>
          <a:prstGeom prst="line">
            <a:avLst/>
          </a:prstGeom>
          <a:noFill/>
          <a:ln w="25400">
            <a:solidFill>
              <a:schemeClr val="tx1"/>
            </a:solidFill>
            <a:round/>
            <a:headEnd/>
            <a:tailEnd type="triangle" w="lg" len="lg"/>
          </a:ln>
        </p:spPr>
        <p:txBody>
          <a:bodyPr/>
          <a:lstStyle/>
          <a:p>
            <a:endParaRPr lang="en-US" sz="1350"/>
          </a:p>
        </p:txBody>
      </p:sp>
      <p:sp>
        <p:nvSpPr>
          <p:cNvPr id="2079" name="Line 31"/>
          <p:cNvSpPr>
            <a:spLocks noChangeShapeType="1"/>
          </p:cNvSpPr>
          <p:nvPr/>
        </p:nvSpPr>
        <p:spPr bwMode="auto">
          <a:xfrm flipV="1">
            <a:off x="5143500" y="3371850"/>
            <a:ext cx="0" cy="1657350"/>
          </a:xfrm>
          <a:prstGeom prst="line">
            <a:avLst/>
          </a:prstGeom>
          <a:noFill/>
          <a:ln w="25400">
            <a:solidFill>
              <a:schemeClr val="tx1"/>
            </a:solidFill>
            <a:round/>
            <a:headEnd/>
            <a:tailEnd type="triangle" w="lg" len="lg"/>
          </a:ln>
        </p:spPr>
        <p:txBody>
          <a:bodyPr/>
          <a:lstStyle/>
          <a:p>
            <a:endParaRPr lang="en-US" sz="1350"/>
          </a:p>
        </p:txBody>
      </p:sp>
      <p:sp>
        <p:nvSpPr>
          <p:cNvPr id="2080" name="Line 32"/>
          <p:cNvSpPr>
            <a:spLocks noChangeShapeType="1"/>
          </p:cNvSpPr>
          <p:nvPr/>
        </p:nvSpPr>
        <p:spPr bwMode="auto">
          <a:xfrm flipV="1">
            <a:off x="5372100" y="3371850"/>
            <a:ext cx="0" cy="1657350"/>
          </a:xfrm>
          <a:prstGeom prst="line">
            <a:avLst/>
          </a:prstGeom>
          <a:noFill/>
          <a:ln w="25400">
            <a:solidFill>
              <a:schemeClr val="tx1"/>
            </a:solidFill>
            <a:round/>
            <a:headEnd/>
            <a:tailEnd type="triangle" w="lg" len="lg"/>
          </a:ln>
        </p:spPr>
        <p:txBody>
          <a:bodyPr/>
          <a:lstStyle/>
          <a:p>
            <a:endParaRPr lang="en-US" sz="1350"/>
          </a:p>
        </p:txBody>
      </p:sp>
      <p:sp>
        <p:nvSpPr>
          <p:cNvPr id="2081" name="Line 33"/>
          <p:cNvSpPr>
            <a:spLocks noChangeShapeType="1"/>
          </p:cNvSpPr>
          <p:nvPr/>
        </p:nvSpPr>
        <p:spPr bwMode="auto">
          <a:xfrm>
            <a:off x="6172200" y="3371850"/>
            <a:ext cx="0" cy="342900"/>
          </a:xfrm>
          <a:prstGeom prst="line">
            <a:avLst/>
          </a:prstGeom>
          <a:noFill/>
          <a:ln w="50800">
            <a:solidFill>
              <a:schemeClr val="tx1"/>
            </a:solidFill>
            <a:round/>
            <a:headEnd/>
            <a:tailEnd type="triangle" w="lg" len="lg"/>
          </a:ln>
        </p:spPr>
        <p:txBody>
          <a:bodyPr/>
          <a:lstStyle/>
          <a:p>
            <a:endParaRPr lang="en-US" sz="1350"/>
          </a:p>
        </p:txBody>
      </p:sp>
      <p:sp>
        <p:nvSpPr>
          <p:cNvPr id="2082" name="Line 34"/>
          <p:cNvSpPr>
            <a:spLocks noChangeShapeType="1"/>
          </p:cNvSpPr>
          <p:nvPr/>
        </p:nvSpPr>
        <p:spPr bwMode="auto">
          <a:xfrm flipV="1">
            <a:off x="5715000" y="4514850"/>
            <a:ext cx="342900" cy="514350"/>
          </a:xfrm>
          <a:prstGeom prst="line">
            <a:avLst/>
          </a:prstGeom>
          <a:noFill/>
          <a:ln w="50800">
            <a:solidFill>
              <a:schemeClr val="tx1"/>
            </a:solidFill>
            <a:round/>
            <a:headEnd/>
            <a:tailEnd type="triangle" w="lg" len="lg"/>
          </a:ln>
        </p:spPr>
        <p:txBody>
          <a:bodyPr/>
          <a:lstStyle/>
          <a:p>
            <a:endParaRPr lang="en-US" sz="1350"/>
          </a:p>
        </p:txBody>
      </p:sp>
      <p:sp>
        <p:nvSpPr>
          <p:cNvPr id="2083" name="Line 35"/>
          <p:cNvSpPr>
            <a:spLocks noChangeShapeType="1"/>
          </p:cNvSpPr>
          <p:nvPr/>
        </p:nvSpPr>
        <p:spPr bwMode="auto">
          <a:xfrm flipH="1">
            <a:off x="2000250" y="2228850"/>
            <a:ext cx="5029200" cy="0"/>
          </a:xfrm>
          <a:prstGeom prst="line">
            <a:avLst/>
          </a:prstGeom>
          <a:noFill/>
          <a:ln w="50800">
            <a:solidFill>
              <a:schemeClr val="tx1"/>
            </a:solidFill>
            <a:round/>
            <a:headEnd/>
            <a:tailEnd type="triangle" w="lg" len="lg"/>
          </a:ln>
        </p:spPr>
        <p:txBody>
          <a:bodyPr/>
          <a:lstStyle/>
          <a:p>
            <a:endParaRPr lang="en-US" sz="1350"/>
          </a:p>
        </p:txBody>
      </p:sp>
      <p:cxnSp>
        <p:nvCxnSpPr>
          <p:cNvPr id="2085" name="AutoShape 37"/>
          <p:cNvCxnSpPr>
            <a:cxnSpLocks noChangeShapeType="1"/>
          </p:cNvCxnSpPr>
          <p:nvPr/>
        </p:nvCxnSpPr>
        <p:spPr bwMode="auto">
          <a:xfrm>
            <a:off x="6343651" y="1600200"/>
            <a:ext cx="1035844" cy="485775"/>
          </a:xfrm>
          <a:prstGeom prst="straightConnector1">
            <a:avLst/>
          </a:prstGeom>
          <a:noFill/>
          <a:ln w="9525">
            <a:solidFill>
              <a:schemeClr val="tx1"/>
            </a:solidFill>
            <a:round/>
            <a:headEnd type="triangle" w="lg" len="lg"/>
            <a:tailEnd/>
          </a:ln>
        </p:spPr>
      </p:cxnSp>
      <p:cxnSp>
        <p:nvCxnSpPr>
          <p:cNvPr id="2086" name="AutoShape 38"/>
          <p:cNvCxnSpPr>
            <a:cxnSpLocks noChangeShapeType="1"/>
            <a:stCxn id="2062" idx="1"/>
            <a:endCxn id="2053" idx="0"/>
          </p:cNvCxnSpPr>
          <p:nvPr/>
        </p:nvCxnSpPr>
        <p:spPr bwMode="auto">
          <a:xfrm flipH="1">
            <a:off x="1703582" y="1571625"/>
            <a:ext cx="982468" cy="485776"/>
          </a:xfrm>
          <a:prstGeom prst="straightConnector1">
            <a:avLst/>
          </a:prstGeom>
          <a:noFill/>
          <a:ln w="9525">
            <a:solidFill>
              <a:schemeClr val="tx1"/>
            </a:solidFill>
            <a:round/>
            <a:headEnd/>
            <a:tailEnd type="triangle" w="lg" len="lg"/>
          </a:ln>
        </p:spPr>
      </p:cxnSp>
      <p:cxnSp>
        <p:nvCxnSpPr>
          <p:cNvPr id="2089" name="AutoShape 41"/>
          <p:cNvCxnSpPr>
            <a:cxnSpLocks noChangeShapeType="1"/>
            <a:stCxn id="2056" idx="1"/>
          </p:cNvCxnSpPr>
          <p:nvPr/>
        </p:nvCxnSpPr>
        <p:spPr bwMode="auto">
          <a:xfrm rot="10800000" flipV="1">
            <a:off x="1600200" y="2886075"/>
            <a:ext cx="1314450" cy="857250"/>
          </a:xfrm>
          <a:prstGeom prst="curvedConnector3">
            <a:avLst>
              <a:gd name="adj1" fmla="val 50621"/>
            </a:avLst>
          </a:prstGeom>
          <a:ln>
            <a:headEnd/>
            <a:tailEnd/>
          </a:ln>
        </p:spPr>
        <p:style>
          <a:lnRef idx="3">
            <a:schemeClr val="accent6"/>
          </a:lnRef>
          <a:fillRef idx="0">
            <a:schemeClr val="accent6"/>
          </a:fillRef>
          <a:effectRef idx="2">
            <a:schemeClr val="accent6"/>
          </a:effectRef>
          <a:fontRef idx="minor">
            <a:schemeClr val="tx1"/>
          </a:fontRef>
        </p:style>
      </p:cxnSp>
      <p:cxnSp>
        <p:nvCxnSpPr>
          <p:cNvPr id="2090" name="AutoShape 42"/>
          <p:cNvCxnSpPr>
            <a:cxnSpLocks noChangeShapeType="1"/>
            <a:stCxn id="2056" idx="3"/>
            <a:endCxn id="2059" idx="0"/>
          </p:cNvCxnSpPr>
          <p:nvPr/>
        </p:nvCxnSpPr>
        <p:spPr bwMode="auto">
          <a:xfrm>
            <a:off x="6515100" y="2886075"/>
            <a:ext cx="1028700" cy="828675"/>
          </a:xfrm>
          <a:prstGeom prst="curvedConnector2">
            <a:avLst/>
          </a:prstGeom>
          <a:ln>
            <a:headEnd/>
            <a:tailEnd/>
          </a:ln>
        </p:spPr>
        <p:style>
          <a:lnRef idx="2">
            <a:schemeClr val="accent4"/>
          </a:lnRef>
          <a:fillRef idx="0">
            <a:schemeClr val="accent4"/>
          </a:fillRef>
          <a:effectRef idx="1">
            <a:schemeClr val="accent4"/>
          </a:effectRef>
          <a:fontRef idx="minor">
            <a:schemeClr val="tx1"/>
          </a:fontRef>
        </p:style>
      </p:cxnSp>
      <p:sp>
        <p:nvSpPr>
          <p:cNvPr id="2" name="Flowchart: Process 1"/>
          <p:cNvSpPr/>
          <p:nvPr/>
        </p:nvSpPr>
        <p:spPr>
          <a:xfrm>
            <a:off x="6572250" y="5029200"/>
            <a:ext cx="1748988" cy="902574"/>
          </a:xfrm>
          <a:prstGeom prst="flowChartProcess">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Cortex – Parietal</a:t>
            </a:r>
          </a:p>
          <a:p>
            <a:pPr algn="ctr"/>
            <a:endParaRPr lang="en-US" sz="1400" dirty="0"/>
          </a:p>
          <a:p>
            <a:pPr algn="ctr"/>
            <a:r>
              <a:rPr lang="en-US" sz="1400" dirty="0"/>
              <a:t>Muscular Repertoire</a:t>
            </a:r>
          </a:p>
        </p:txBody>
      </p:sp>
      <p:sp>
        <p:nvSpPr>
          <p:cNvPr id="37" name="Flowchart: Process 36"/>
          <p:cNvSpPr/>
          <p:nvPr/>
        </p:nvSpPr>
        <p:spPr>
          <a:xfrm>
            <a:off x="7372350" y="2357482"/>
            <a:ext cx="1600199" cy="885781"/>
          </a:xfrm>
          <a:prstGeom prst="flowChartProcess">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Cerebellum</a:t>
            </a:r>
          </a:p>
          <a:p>
            <a:pPr algn="ctr"/>
            <a:endParaRPr lang="en-US" sz="1400" dirty="0"/>
          </a:p>
          <a:p>
            <a:pPr algn="ctr"/>
            <a:r>
              <a:rPr lang="en-US" sz="1400" dirty="0"/>
              <a:t>Muscular Coordination</a:t>
            </a:r>
          </a:p>
        </p:txBody>
      </p:sp>
      <p:sp>
        <p:nvSpPr>
          <p:cNvPr id="38" name="Line 17"/>
          <p:cNvSpPr>
            <a:spLocks noChangeShapeType="1"/>
          </p:cNvSpPr>
          <p:nvPr/>
        </p:nvSpPr>
        <p:spPr bwMode="auto">
          <a:xfrm>
            <a:off x="7746368" y="2187828"/>
            <a:ext cx="434537" cy="171450"/>
          </a:xfrm>
          <a:prstGeom prst="line">
            <a:avLst/>
          </a:prstGeom>
          <a:noFill/>
          <a:ln w="50800">
            <a:solidFill>
              <a:schemeClr val="tx1"/>
            </a:solidFill>
            <a:round/>
            <a:headEnd type="triangle" w="lg" len="lg"/>
            <a:tailEnd type="none" w="lg" len="lg"/>
          </a:ln>
        </p:spPr>
        <p:txBody>
          <a:bodyPr/>
          <a:lstStyle/>
          <a:p>
            <a:endParaRPr lang="en-US" sz="1350"/>
          </a:p>
        </p:txBody>
      </p:sp>
      <p:sp>
        <p:nvSpPr>
          <p:cNvPr id="39" name="Line 20"/>
          <p:cNvSpPr>
            <a:spLocks noChangeShapeType="1"/>
          </p:cNvSpPr>
          <p:nvPr/>
        </p:nvSpPr>
        <p:spPr bwMode="auto">
          <a:xfrm>
            <a:off x="7279729" y="4617326"/>
            <a:ext cx="3941" cy="411875"/>
          </a:xfrm>
          <a:prstGeom prst="line">
            <a:avLst/>
          </a:prstGeom>
          <a:noFill/>
          <a:ln w="50800">
            <a:solidFill>
              <a:schemeClr val="tx1"/>
            </a:solidFill>
            <a:round/>
            <a:headEnd/>
            <a:tailEnd type="triangle" w="lg" len="lg"/>
          </a:ln>
        </p:spPr>
        <p:txBody>
          <a:bodyPr/>
          <a:lstStyle/>
          <a:p>
            <a:endParaRPr lang="en-US" sz="1350"/>
          </a:p>
        </p:txBody>
      </p:sp>
      <p:sp>
        <p:nvSpPr>
          <p:cNvPr id="40" name="Line 20"/>
          <p:cNvSpPr>
            <a:spLocks noChangeShapeType="1"/>
          </p:cNvSpPr>
          <p:nvPr/>
        </p:nvSpPr>
        <p:spPr bwMode="auto">
          <a:xfrm flipV="1">
            <a:off x="7673866" y="4617325"/>
            <a:ext cx="23649" cy="411874"/>
          </a:xfrm>
          <a:prstGeom prst="line">
            <a:avLst/>
          </a:prstGeom>
          <a:noFill/>
          <a:ln w="50800">
            <a:solidFill>
              <a:schemeClr val="tx1"/>
            </a:solidFill>
            <a:round/>
            <a:headEnd/>
            <a:tailEnd type="triangle" w="lg" len="lg"/>
          </a:ln>
        </p:spPr>
        <p:txBody>
          <a:bodyPr/>
          <a:lstStyle/>
          <a:p>
            <a:endParaRPr lang="en-US" sz="1350"/>
          </a:p>
        </p:txBody>
      </p:sp>
    </p:spTree>
    <p:extLst>
      <p:ext uri="{BB962C8B-B14F-4D97-AF65-F5344CB8AC3E}">
        <p14:creationId xmlns:p14="http://schemas.microsoft.com/office/powerpoint/2010/main" val="711459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052"/>
                                        </p:tgtEl>
                                        <p:attrNameLst>
                                          <p:attrName>style.visibility</p:attrName>
                                        </p:attrNameLst>
                                      </p:cBhvr>
                                      <p:to>
                                        <p:strVal val="visible"/>
                                      </p:to>
                                    </p:set>
                                    <p:animEffect transition="in" filter="box(in)">
                                      <p:cBhvr>
                                        <p:cTn id="7" dur="500"/>
                                        <p:tgtEl>
                                          <p:spTgt spid="205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089"/>
                                        </p:tgtEl>
                                        <p:attrNameLst>
                                          <p:attrName>style.visibility</p:attrName>
                                        </p:attrNameLst>
                                      </p:cBhvr>
                                      <p:to>
                                        <p:strVal val="visible"/>
                                      </p:to>
                                    </p:set>
                                    <p:anim calcmode="lin" valueType="num">
                                      <p:cBhvr additive="base">
                                        <p:cTn id="12" dur="500" fill="hold"/>
                                        <p:tgtEl>
                                          <p:spTgt spid="2089"/>
                                        </p:tgtEl>
                                        <p:attrNameLst>
                                          <p:attrName>ppt_x</p:attrName>
                                        </p:attrNameLst>
                                      </p:cBhvr>
                                      <p:tavLst>
                                        <p:tav tm="0">
                                          <p:val>
                                            <p:strVal val="#ppt_x"/>
                                          </p:val>
                                        </p:tav>
                                        <p:tav tm="100000">
                                          <p:val>
                                            <p:strVal val="#ppt_x"/>
                                          </p:val>
                                        </p:tav>
                                      </p:tavLst>
                                    </p:anim>
                                    <p:anim calcmode="lin" valueType="num">
                                      <p:cBhvr additive="base">
                                        <p:cTn id="13" dur="500" fill="hold"/>
                                        <p:tgtEl>
                                          <p:spTgt spid="2089"/>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2059"/>
                                        </p:tgtEl>
                                        <p:attrNameLst>
                                          <p:attrName>style.visibility</p:attrName>
                                        </p:attrNameLst>
                                      </p:cBhvr>
                                      <p:to>
                                        <p:strVal val="visible"/>
                                      </p:to>
                                    </p:set>
                                    <p:anim calcmode="lin" valueType="num">
                                      <p:cBhvr additive="base">
                                        <p:cTn id="18" dur="500" fill="hold"/>
                                        <p:tgtEl>
                                          <p:spTgt spid="2059"/>
                                        </p:tgtEl>
                                        <p:attrNameLst>
                                          <p:attrName>ppt_x</p:attrName>
                                        </p:attrNameLst>
                                      </p:cBhvr>
                                      <p:tavLst>
                                        <p:tav tm="0">
                                          <p:val>
                                            <p:strVal val="#ppt_x"/>
                                          </p:val>
                                        </p:tav>
                                        <p:tav tm="100000">
                                          <p:val>
                                            <p:strVal val="#ppt_x"/>
                                          </p:val>
                                        </p:tav>
                                      </p:tavLst>
                                    </p:anim>
                                    <p:anim calcmode="lin" valueType="num">
                                      <p:cBhvr additive="base">
                                        <p:cTn id="19" dur="500" fill="hold"/>
                                        <p:tgtEl>
                                          <p:spTgt spid="2059"/>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2090"/>
                                        </p:tgtEl>
                                        <p:attrNameLst>
                                          <p:attrName>style.visibility</p:attrName>
                                        </p:attrNameLst>
                                      </p:cBhvr>
                                      <p:to>
                                        <p:strVal val="visible"/>
                                      </p:to>
                                    </p:set>
                                    <p:anim calcmode="lin" valueType="num">
                                      <p:cBhvr additive="base">
                                        <p:cTn id="24" dur="500" fill="hold"/>
                                        <p:tgtEl>
                                          <p:spTgt spid="2090"/>
                                        </p:tgtEl>
                                        <p:attrNameLst>
                                          <p:attrName>ppt_x</p:attrName>
                                        </p:attrNameLst>
                                      </p:cBhvr>
                                      <p:tavLst>
                                        <p:tav tm="0">
                                          <p:val>
                                            <p:strVal val="#ppt_x"/>
                                          </p:val>
                                        </p:tav>
                                        <p:tav tm="100000">
                                          <p:val>
                                            <p:strVal val="#ppt_x"/>
                                          </p:val>
                                        </p:tav>
                                      </p:tavLst>
                                    </p:anim>
                                    <p:anim calcmode="lin" valueType="num">
                                      <p:cBhvr additive="base">
                                        <p:cTn id="25" dur="500" fill="hold"/>
                                        <p:tgtEl>
                                          <p:spTgt spid="209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2" grpId="0" animBg="1"/>
      <p:bldP spid="205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1" y="230188"/>
            <a:ext cx="608115" cy="6323012"/>
          </a:xfrm>
        </p:spPr>
        <p:txBody>
          <a:bodyPr vert="wordArtVert"/>
          <a:lstStyle/>
          <a:p>
            <a:r>
              <a:rPr lang="en-US" sz="3600" dirty="0"/>
              <a:t>DBT Based</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00200" y="0"/>
            <a:ext cx="7543800" cy="6858001"/>
          </a:xfrm>
          <a:prstGeom prst="rect">
            <a:avLst/>
          </a:prstGeom>
        </p:spPr>
      </p:pic>
    </p:spTree>
    <p:extLst>
      <p:ext uri="{BB962C8B-B14F-4D97-AF65-F5344CB8AC3E}">
        <p14:creationId xmlns:p14="http://schemas.microsoft.com/office/powerpoint/2010/main" val="2629712857"/>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Mindfulness: A Critical Process</a:t>
            </a:r>
          </a:p>
        </p:txBody>
      </p:sp>
      <p:sp>
        <p:nvSpPr>
          <p:cNvPr id="5" name="Text Placeholder 4"/>
          <p:cNvSpPr>
            <a:spLocks noGrp="1"/>
          </p:cNvSpPr>
          <p:nvPr>
            <p:ph type="body" sz="quarter" idx="10"/>
          </p:nvPr>
        </p:nvSpPr>
        <p:spPr>
          <a:xfrm>
            <a:off x="457200" y="1066800"/>
            <a:ext cx="8382000" cy="5059847"/>
          </a:xfrm>
        </p:spPr>
        <p:txBody>
          <a:bodyPr/>
          <a:lstStyle/>
          <a:p>
            <a:pPr marL="0" indent="0">
              <a:buNone/>
            </a:pPr>
            <a:r>
              <a:rPr lang="en-US" b="1" u="sng" dirty="0"/>
              <a:t>How do we develop and maintain Happiness?</a:t>
            </a:r>
          </a:p>
          <a:p>
            <a:r>
              <a:rPr lang="en-US" dirty="0"/>
              <a:t>Is it Content or Process that’s important: </a:t>
            </a:r>
          </a:p>
          <a:p>
            <a:r>
              <a:rPr lang="en-US" b="1" u="sng" dirty="0">
                <a:solidFill>
                  <a:schemeClr val="accent5">
                    <a:lumMod val="75000"/>
                  </a:schemeClr>
                </a:solidFill>
              </a:rPr>
              <a:t>Process:</a:t>
            </a:r>
          </a:p>
          <a:p>
            <a:pPr lvl="1"/>
            <a:r>
              <a:rPr lang="en-US" dirty="0"/>
              <a:t>Self Reflection allows us to assess on our thoughts, feelings, behavior, and outcomes.</a:t>
            </a:r>
          </a:p>
          <a:p>
            <a:pPr lvl="1"/>
            <a:r>
              <a:rPr lang="en-US" dirty="0"/>
              <a:t>Self Reflection is based on our beliefs and values regarding what works</a:t>
            </a:r>
          </a:p>
          <a:p>
            <a:pPr lvl="1"/>
            <a:r>
              <a:rPr lang="en-US" dirty="0"/>
              <a:t>Self Reflection stores in Memory the pattern that works because the outcome provides a reward.</a:t>
            </a:r>
          </a:p>
          <a:p>
            <a:pPr lvl="1"/>
            <a:endParaRPr lang="en-US" dirty="0"/>
          </a:p>
          <a:p>
            <a:pPr marL="517525" lvl="1" indent="0">
              <a:buNone/>
            </a:pPr>
            <a:r>
              <a:rPr lang="en-US" dirty="0"/>
              <a:t>SO WHAT IS THE PROCESS OF SELF-REFLECTION</a:t>
            </a:r>
          </a:p>
        </p:txBody>
      </p:sp>
    </p:spTree>
    <p:extLst>
      <p:ext uri="{BB962C8B-B14F-4D97-AF65-F5344CB8AC3E}">
        <p14:creationId xmlns:p14="http://schemas.microsoft.com/office/powerpoint/2010/main" val="3537378736"/>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Mindfulness: A Critical Process</a:t>
            </a:r>
          </a:p>
        </p:txBody>
      </p:sp>
      <p:sp>
        <p:nvSpPr>
          <p:cNvPr id="3" name="Text Placeholder 2"/>
          <p:cNvSpPr>
            <a:spLocks noGrp="1"/>
          </p:cNvSpPr>
          <p:nvPr>
            <p:ph type="body" sz="quarter" idx="10"/>
          </p:nvPr>
        </p:nvSpPr>
        <p:spPr>
          <a:xfrm>
            <a:off x="381000" y="1411552"/>
            <a:ext cx="8382000" cy="5219891"/>
          </a:xfrm>
        </p:spPr>
        <p:txBody>
          <a:bodyPr/>
          <a:lstStyle/>
          <a:p>
            <a:pPr marL="0" indent="0">
              <a:buNone/>
            </a:pPr>
            <a:r>
              <a:rPr lang="en-US" b="1" u="sng" dirty="0"/>
              <a:t>Mitigating Factors </a:t>
            </a:r>
          </a:p>
          <a:p>
            <a:endParaRPr lang="en-US" dirty="0"/>
          </a:p>
          <a:p>
            <a:r>
              <a:rPr lang="en-US" dirty="0">
                <a:solidFill>
                  <a:schemeClr val="accent5">
                    <a:lumMod val="75000"/>
                  </a:schemeClr>
                </a:solidFill>
              </a:rPr>
              <a:t>History</a:t>
            </a:r>
            <a:r>
              <a:rPr lang="en-US" dirty="0"/>
              <a:t> of established patterns/skill set</a:t>
            </a:r>
          </a:p>
          <a:p>
            <a:r>
              <a:rPr lang="en-US" dirty="0">
                <a:solidFill>
                  <a:schemeClr val="accent5">
                    <a:lumMod val="75000"/>
                  </a:schemeClr>
                </a:solidFill>
              </a:rPr>
              <a:t>Developmental</a:t>
            </a:r>
            <a:r>
              <a:rPr lang="en-US" dirty="0"/>
              <a:t> Level</a:t>
            </a:r>
          </a:p>
          <a:p>
            <a:r>
              <a:rPr lang="en-US" dirty="0"/>
              <a:t>Impactful experiences such as </a:t>
            </a:r>
            <a:r>
              <a:rPr lang="en-US" dirty="0">
                <a:solidFill>
                  <a:schemeClr val="accent5">
                    <a:lumMod val="75000"/>
                  </a:schemeClr>
                </a:solidFill>
              </a:rPr>
              <a:t>trauma</a:t>
            </a:r>
          </a:p>
          <a:p>
            <a:r>
              <a:rPr lang="en-US" dirty="0">
                <a:solidFill>
                  <a:schemeClr val="accent5">
                    <a:lumMod val="75000"/>
                  </a:schemeClr>
                </a:solidFill>
              </a:rPr>
              <a:t>Functional</a:t>
            </a:r>
            <a:r>
              <a:rPr lang="en-US" dirty="0"/>
              <a:t> level of the Brain Stem</a:t>
            </a:r>
          </a:p>
          <a:p>
            <a:r>
              <a:rPr lang="en-US" dirty="0">
                <a:solidFill>
                  <a:schemeClr val="accent5">
                    <a:lumMod val="75000"/>
                  </a:schemeClr>
                </a:solidFill>
              </a:rPr>
              <a:t>Interaction</a:t>
            </a:r>
            <a:r>
              <a:rPr lang="en-US" dirty="0"/>
              <a:t> among the three brains</a:t>
            </a:r>
          </a:p>
          <a:p>
            <a:endParaRPr lang="en-US" dirty="0"/>
          </a:p>
          <a:p>
            <a:r>
              <a:rPr lang="en-US" dirty="0"/>
              <a:t>Functional level of the brain (stem) is changed physically by history/development/trauma.</a:t>
            </a:r>
          </a:p>
        </p:txBody>
      </p:sp>
    </p:spTree>
    <p:extLst>
      <p:ext uri="{BB962C8B-B14F-4D97-AF65-F5344CB8AC3E}">
        <p14:creationId xmlns:p14="http://schemas.microsoft.com/office/powerpoint/2010/main" val="2343748706"/>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Mindfulness: A Critical Process</a:t>
            </a:r>
          </a:p>
        </p:txBody>
      </p:sp>
      <p:sp>
        <p:nvSpPr>
          <p:cNvPr id="3" name="Text Placeholder 2"/>
          <p:cNvSpPr>
            <a:spLocks noGrp="1"/>
          </p:cNvSpPr>
          <p:nvPr>
            <p:ph type="body" sz="quarter" idx="10"/>
          </p:nvPr>
        </p:nvSpPr>
        <p:spPr>
          <a:xfrm>
            <a:off x="152400" y="1411553"/>
            <a:ext cx="8915400" cy="6844951"/>
          </a:xfrm>
        </p:spPr>
        <p:txBody>
          <a:bodyPr/>
          <a:lstStyle/>
          <a:p>
            <a:r>
              <a:rPr lang="en-US" dirty="0"/>
              <a:t>What is the functional process of Mindfulness</a:t>
            </a:r>
          </a:p>
          <a:p>
            <a:r>
              <a:rPr lang="en-US" dirty="0"/>
              <a:t>1. Cognition (Knowing)</a:t>
            </a:r>
          </a:p>
          <a:p>
            <a:r>
              <a:rPr lang="en-US" dirty="0"/>
              <a:t>2. Emotion (Attaching)</a:t>
            </a:r>
          </a:p>
          <a:p>
            <a:r>
              <a:rPr lang="en-US" dirty="0"/>
              <a:t>3. Sensing &amp; Behavior (Observing/Responding)</a:t>
            </a:r>
          </a:p>
          <a:p>
            <a:r>
              <a:rPr lang="en-US" dirty="0"/>
              <a:t>4. Presence (knowing who, where and what we are)</a:t>
            </a:r>
          </a:p>
          <a:p>
            <a:r>
              <a:rPr lang="en-US" dirty="0"/>
              <a:t>5. Self Reflection (Observe w/out judging)</a:t>
            </a:r>
          </a:p>
          <a:p>
            <a:r>
              <a:rPr lang="en-US" dirty="0"/>
              <a:t>6. Self Regulation (Staying on target)</a:t>
            </a:r>
          </a:p>
          <a:p>
            <a:r>
              <a:rPr lang="en-US" dirty="0"/>
              <a:t>7. Self Correction (Changing to get there)</a:t>
            </a:r>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3885943739"/>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Mindfulness</a:t>
            </a:r>
          </a:p>
        </p:txBody>
      </p:sp>
      <p:sp>
        <p:nvSpPr>
          <p:cNvPr id="4" name="Text Placeholder 3"/>
          <p:cNvSpPr>
            <a:spLocks noGrp="1"/>
          </p:cNvSpPr>
          <p:nvPr>
            <p:ph type="body" sz="quarter" idx="10"/>
          </p:nvPr>
        </p:nvSpPr>
        <p:spPr/>
        <p:txBody>
          <a:bodyPr/>
          <a:lstStyle/>
          <a:p>
            <a:r>
              <a:rPr lang="en-US" dirty="0"/>
              <a:t>Exercise 5     </a:t>
            </a:r>
          </a:p>
          <a:p>
            <a:r>
              <a:rPr lang="en-US" sz="3200" dirty="0">
                <a:solidFill>
                  <a:schemeClr val="accent1">
                    <a:lumMod val="60000"/>
                    <a:lumOff val="40000"/>
                  </a:schemeClr>
                </a:solidFill>
              </a:rPr>
              <a:t>Observe/focus on your breath</a:t>
            </a:r>
          </a:p>
          <a:p>
            <a:r>
              <a:rPr lang="en-US" sz="3200" dirty="0">
                <a:solidFill>
                  <a:schemeClr val="accent1">
                    <a:lumMod val="60000"/>
                    <a:lumOff val="40000"/>
                  </a:schemeClr>
                </a:solidFill>
              </a:rPr>
              <a:t>Attend/intend to your breath</a:t>
            </a:r>
          </a:p>
          <a:p>
            <a:r>
              <a:rPr lang="en-US" sz="3200" dirty="0">
                <a:solidFill>
                  <a:schemeClr val="accent1">
                    <a:lumMod val="60000"/>
                    <a:lumOff val="40000"/>
                  </a:schemeClr>
                </a:solidFill>
              </a:rPr>
              <a:t>Track the breath (Vigilance)</a:t>
            </a:r>
          </a:p>
          <a:p>
            <a:r>
              <a:rPr lang="en-US" sz="3200" dirty="0">
                <a:solidFill>
                  <a:schemeClr val="accent1">
                    <a:lumMod val="60000"/>
                    <a:lumOff val="40000"/>
                  </a:schemeClr>
                </a:solidFill>
              </a:rPr>
              <a:t>Notice the breath in/out (Doing/Allowing)</a:t>
            </a:r>
          </a:p>
        </p:txBody>
      </p:sp>
    </p:spTree>
    <p:extLst>
      <p:ext uri="{BB962C8B-B14F-4D97-AF65-F5344CB8AC3E}">
        <p14:creationId xmlns:p14="http://schemas.microsoft.com/office/powerpoint/2010/main" val="2029272725"/>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Mindfulness       OPTIONAL</a:t>
            </a:r>
          </a:p>
        </p:txBody>
      </p:sp>
      <p:sp>
        <p:nvSpPr>
          <p:cNvPr id="4" name="Text Placeholder 3"/>
          <p:cNvSpPr>
            <a:spLocks noGrp="1"/>
          </p:cNvSpPr>
          <p:nvPr>
            <p:ph type="body" sz="quarter" idx="10"/>
          </p:nvPr>
        </p:nvSpPr>
        <p:spPr/>
        <p:txBody>
          <a:bodyPr/>
          <a:lstStyle/>
          <a:p>
            <a:r>
              <a:rPr lang="en-US" dirty="0"/>
              <a:t>Exercise 6      Vigilance </a:t>
            </a:r>
            <a:r>
              <a:rPr lang="en-US" sz="3200" dirty="0"/>
              <a:t>(Track the observing, watching, tracking, responding and judging)  -breath/bell</a:t>
            </a:r>
          </a:p>
        </p:txBody>
      </p:sp>
    </p:spTree>
    <p:extLst>
      <p:ext uri="{BB962C8B-B14F-4D97-AF65-F5344CB8AC3E}">
        <p14:creationId xmlns:p14="http://schemas.microsoft.com/office/powerpoint/2010/main" val="2643622578"/>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Mindfulness: A Critical Process</a:t>
            </a:r>
          </a:p>
        </p:txBody>
      </p:sp>
      <p:sp>
        <p:nvSpPr>
          <p:cNvPr id="3" name="Text Placeholder 2"/>
          <p:cNvSpPr>
            <a:spLocks noGrp="1"/>
          </p:cNvSpPr>
          <p:nvPr>
            <p:ph type="body" sz="quarter" idx="10"/>
          </p:nvPr>
        </p:nvSpPr>
        <p:spPr>
          <a:xfrm>
            <a:off x="228600" y="1411552"/>
            <a:ext cx="8763000" cy="7189661"/>
          </a:xfrm>
        </p:spPr>
        <p:txBody>
          <a:bodyPr/>
          <a:lstStyle/>
          <a:p>
            <a:pPr marL="0" indent="0">
              <a:buNone/>
            </a:pPr>
            <a:r>
              <a:rPr lang="en-US" b="1" u="sng" dirty="0"/>
              <a:t>What about your awareness? </a:t>
            </a:r>
          </a:p>
          <a:p>
            <a:endParaRPr lang="en-US" dirty="0"/>
          </a:p>
          <a:p>
            <a:r>
              <a:rPr lang="en-US" dirty="0">
                <a:solidFill>
                  <a:schemeClr val="accent5">
                    <a:lumMod val="75000"/>
                  </a:schemeClr>
                </a:solidFill>
              </a:rPr>
              <a:t>Specialized</a:t>
            </a:r>
            <a:r>
              <a:rPr lang="en-US" dirty="0"/>
              <a:t> – thoughts-visuals-auditory-feelings-sensations</a:t>
            </a:r>
          </a:p>
          <a:p>
            <a:r>
              <a:rPr lang="en-US" dirty="0">
                <a:solidFill>
                  <a:schemeClr val="accent5">
                    <a:lumMod val="75000"/>
                  </a:schemeClr>
                </a:solidFill>
              </a:rPr>
              <a:t>Focus</a:t>
            </a:r>
            <a:r>
              <a:rPr lang="en-US" dirty="0"/>
              <a:t> – singular- multiple – drifting - cohesive</a:t>
            </a:r>
          </a:p>
          <a:p>
            <a:r>
              <a:rPr lang="en-US" dirty="0">
                <a:solidFill>
                  <a:schemeClr val="accent5">
                    <a:lumMod val="75000"/>
                  </a:schemeClr>
                </a:solidFill>
              </a:rPr>
              <a:t>Attention</a:t>
            </a:r>
            <a:r>
              <a:rPr lang="en-US" dirty="0"/>
              <a:t> – doing-allowing-pulls/push-avoidance</a:t>
            </a:r>
          </a:p>
          <a:p>
            <a:r>
              <a:rPr lang="en-US" dirty="0">
                <a:solidFill>
                  <a:schemeClr val="accent5">
                    <a:lumMod val="75000"/>
                  </a:schemeClr>
                </a:solidFill>
              </a:rPr>
              <a:t>Vigilance </a:t>
            </a:r>
            <a:r>
              <a:rPr lang="en-US" dirty="0"/>
              <a:t>– Seeking- sustaining- clarifying – directing</a:t>
            </a:r>
          </a:p>
          <a:p>
            <a:r>
              <a:rPr lang="en-US" dirty="0">
                <a:solidFill>
                  <a:schemeClr val="accent5">
                    <a:lumMod val="75000"/>
                  </a:schemeClr>
                </a:solidFill>
              </a:rPr>
              <a:t>Responding</a:t>
            </a:r>
            <a:r>
              <a:rPr lang="en-US" dirty="0"/>
              <a:t> – Behaving- evaluating- correcting- Staying on target</a:t>
            </a:r>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3630698233"/>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18242" y="5286375"/>
            <a:ext cx="3225034" cy="585788"/>
          </a:xfrm>
        </p:spPr>
        <p:txBody>
          <a:bodyPr>
            <a:normAutofit/>
          </a:bodyPr>
          <a:lstStyle/>
          <a:p>
            <a:pPr>
              <a:defRPr/>
            </a:pPr>
            <a:r>
              <a:rPr lang="en-US" sz="2700" dirty="0"/>
              <a:t>Nervous System</a:t>
            </a:r>
          </a:p>
        </p:txBody>
      </p:sp>
      <p:sp>
        <p:nvSpPr>
          <p:cNvPr id="2052" name="Rectangle 4"/>
          <p:cNvSpPr>
            <a:spLocks noChangeArrowheads="1"/>
          </p:cNvSpPr>
          <p:nvPr/>
        </p:nvSpPr>
        <p:spPr bwMode="auto">
          <a:xfrm>
            <a:off x="1143000" y="3714750"/>
            <a:ext cx="800100" cy="1200150"/>
          </a:xfrm>
          <a:prstGeom prst="rect">
            <a:avLst/>
          </a:prstGeom>
          <a:solidFill>
            <a:schemeClr val="bg1"/>
          </a:solidFill>
          <a:ln w="9525">
            <a:solidFill>
              <a:schemeClr val="tx1"/>
            </a:solidFill>
            <a:miter lim="800000"/>
            <a:headEnd/>
            <a:tailEnd/>
          </a:ln>
        </p:spPr>
        <p:txBody>
          <a:bodyPr wrap="none" anchor="ctr"/>
          <a:lstStyle/>
          <a:p>
            <a:r>
              <a:rPr lang="en-US" sz="1050" dirty="0"/>
              <a:t>ARAS</a:t>
            </a:r>
          </a:p>
          <a:p>
            <a:r>
              <a:rPr lang="en-US" sz="1050" dirty="0">
                <a:latin typeface="Georgia" pitchFamily="18" charset="0"/>
              </a:rPr>
              <a:t>Arousal</a:t>
            </a:r>
          </a:p>
          <a:p>
            <a:r>
              <a:rPr lang="en-US" sz="1050" dirty="0">
                <a:latin typeface="Georgia" pitchFamily="18" charset="0"/>
              </a:rPr>
              <a:t>Vigilance</a:t>
            </a:r>
          </a:p>
          <a:p>
            <a:r>
              <a:rPr lang="en-US" sz="1050" dirty="0">
                <a:latin typeface="Georgia" pitchFamily="18" charset="0"/>
              </a:rPr>
              <a:t>Sleep</a:t>
            </a:r>
          </a:p>
          <a:p>
            <a:r>
              <a:rPr lang="en-US" sz="1050" dirty="0">
                <a:latin typeface="Georgia" pitchFamily="18" charset="0"/>
              </a:rPr>
              <a:t>Focus</a:t>
            </a:r>
          </a:p>
          <a:p>
            <a:r>
              <a:rPr lang="en-US" sz="1050" dirty="0">
                <a:latin typeface="Georgia" pitchFamily="18" charset="0"/>
              </a:rPr>
              <a:t>Attention</a:t>
            </a:r>
          </a:p>
          <a:p>
            <a:r>
              <a:rPr lang="en-US" sz="1050" dirty="0">
                <a:latin typeface="Georgia" pitchFamily="18" charset="0"/>
              </a:rPr>
              <a:t>Regulation</a:t>
            </a:r>
          </a:p>
        </p:txBody>
      </p:sp>
      <p:sp>
        <p:nvSpPr>
          <p:cNvPr id="2053" name="Text Box 5"/>
          <p:cNvSpPr txBox="1">
            <a:spLocks noChangeArrowheads="1"/>
          </p:cNvSpPr>
          <p:nvPr/>
        </p:nvSpPr>
        <p:spPr bwMode="auto">
          <a:xfrm>
            <a:off x="1371600" y="2057401"/>
            <a:ext cx="663964" cy="300082"/>
          </a:xfrm>
          <a:prstGeom prst="rect">
            <a:avLst/>
          </a:prstGeom>
          <a:noFill/>
          <a:ln w="9525">
            <a:noFill/>
            <a:miter lim="800000"/>
            <a:headEnd/>
            <a:tailEnd/>
          </a:ln>
        </p:spPr>
        <p:txBody>
          <a:bodyPr wrap="none">
            <a:spAutoFit/>
          </a:bodyPr>
          <a:lstStyle/>
          <a:p>
            <a:pPr algn="l"/>
            <a:r>
              <a:rPr lang="en-US" sz="1350" dirty="0"/>
              <a:t>Senses</a:t>
            </a:r>
          </a:p>
        </p:txBody>
      </p:sp>
      <p:sp>
        <p:nvSpPr>
          <p:cNvPr id="2054" name="Oval 6"/>
          <p:cNvSpPr>
            <a:spLocks noChangeArrowheads="1"/>
          </p:cNvSpPr>
          <p:nvPr/>
        </p:nvSpPr>
        <p:spPr bwMode="auto">
          <a:xfrm>
            <a:off x="2286000" y="3657600"/>
            <a:ext cx="1143000" cy="1085850"/>
          </a:xfrm>
          <a:prstGeom prst="ellipse">
            <a:avLst/>
          </a:prstGeom>
          <a:solidFill>
            <a:schemeClr val="accent1"/>
          </a:solidFill>
          <a:ln w="9525">
            <a:solidFill>
              <a:schemeClr val="tx1"/>
            </a:solidFill>
            <a:round/>
            <a:headEnd/>
            <a:tailEnd/>
          </a:ln>
        </p:spPr>
        <p:txBody>
          <a:bodyPr wrap="none" anchor="ctr"/>
          <a:lstStyle/>
          <a:p>
            <a:endParaRPr lang="en-US" sz="900" dirty="0"/>
          </a:p>
          <a:p>
            <a:r>
              <a:rPr lang="en-US" sz="900" dirty="0">
                <a:solidFill>
                  <a:schemeClr val="bg1"/>
                </a:solidFill>
              </a:rPr>
              <a:t>TPS</a:t>
            </a:r>
          </a:p>
          <a:p>
            <a:r>
              <a:rPr lang="en-US" sz="900" dirty="0">
                <a:solidFill>
                  <a:schemeClr val="bg1"/>
                </a:solidFill>
                <a:latin typeface="Georgia" pitchFamily="18" charset="0"/>
              </a:rPr>
              <a:t>Awareness</a:t>
            </a:r>
          </a:p>
          <a:p>
            <a:r>
              <a:rPr lang="en-US" sz="900" dirty="0">
                <a:solidFill>
                  <a:schemeClr val="bg1"/>
                </a:solidFill>
                <a:latin typeface="Georgia" pitchFamily="18" charset="0"/>
              </a:rPr>
              <a:t>Sorting</a:t>
            </a:r>
          </a:p>
          <a:p>
            <a:r>
              <a:rPr lang="en-US" sz="900" dirty="0">
                <a:solidFill>
                  <a:schemeClr val="bg1"/>
                </a:solidFill>
                <a:latin typeface="Georgia" pitchFamily="18" charset="0"/>
              </a:rPr>
              <a:t>Assigning</a:t>
            </a:r>
          </a:p>
          <a:p>
            <a:r>
              <a:rPr lang="en-US" sz="900" dirty="0">
                <a:solidFill>
                  <a:schemeClr val="bg1"/>
                </a:solidFill>
                <a:latin typeface="Georgia" pitchFamily="18" charset="0"/>
              </a:rPr>
              <a:t>Choosing</a:t>
            </a:r>
          </a:p>
          <a:p>
            <a:r>
              <a:rPr lang="en-US" sz="900" dirty="0">
                <a:solidFill>
                  <a:schemeClr val="bg1"/>
                </a:solidFill>
                <a:latin typeface="Georgia" pitchFamily="18" charset="0"/>
              </a:rPr>
              <a:t>Responding</a:t>
            </a:r>
          </a:p>
          <a:p>
            <a:endParaRPr lang="en-US" sz="1350" dirty="0">
              <a:latin typeface="Georgia" pitchFamily="18" charset="0"/>
            </a:endParaRPr>
          </a:p>
        </p:txBody>
      </p:sp>
      <p:sp>
        <p:nvSpPr>
          <p:cNvPr id="2056" name="Rectangle 8"/>
          <p:cNvSpPr>
            <a:spLocks noChangeArrowheads="1"/>
          </p:cNvSpPr>
          <p:nvPr/>
        </p:nvSpPr>
        <p:spPr bwMode="auto">
          <a:xfrm>
            <a:off x="2914650" y="2400300"/>
            <a:ext cx="3600450" cy="971550"/>
          </a:xfrm>
          <a:prstGeom prst="rect">
            <a:avLst/>
          </a:prstGeom>
          <a:solidFill>
            <a:schemeClr val="accent1"/>
          </a:solidFill>
          <a:ln w="9525">
            <a:solidFill>
              <a:schemeClr val="tx1"/>
            </a:solidFill>
            <a:miter lim="800000"/>
            <a:headEnd/>
            <a:tailEnd/>
          </a:ln>
        </p:spPr>
        <p:txBody>
          <a:bodyPr wrap="none" anchor="ctr"/>
          <a:lstStyle/>
          <a:p>
            <a:r>
              <a:rPr lang="en-US" sz="1050" dirty="0">
                <a:latin typeface="Georgia" pitchFamily="18" charset="0"/>
              </a:rPr>
              <a:t>LIMBIC</a:t>
            </a:r>
          </a:p>
          <a:p>
            <a:r>
              <a:rPr lang="en-US" sz="1050" dirty="0">
                <a:latin typeface="Georgia" pitchFamily="18" charset="0"/>
              </a:rPr>
              <a:t>Amygdala: Flight, Fight and Freeze</a:t>
            </a:r>
          </a:p>
          <a:p>
            <a:r>
              <a:rPr lang="en-US" sz="1050" dirty="0">
                <a:latin typeface="Georgia" pitchFamily="18" charset="0"/>
              </a:rPr>
              <a:t>Hypothalamus: Primary Drives, Growth and Calmness</a:t>
            </a:r>
          </a:p>
          <a:p>
            <a:r>
              <a:rPr lang="en-US" sz="1050" dirty="0">
                <a:latin typeface="Georgia" pitchFamily="18" charset="0"/>
              </a:rPr>
              <a:t>Hippocampus: Immediate Memory, Emotions, and  Values</a:t>
            </a:r>
          </a:p>
        </p:txBody>
      </p:sp>
      <p:sp>
        <p:nvSpPr>
          <p:cNvPr id="2057" name="Rectangle 9"/>
          <p:cNvSpPr>
            <a:spLocks noChangeArrowheads="1"/>
          </p:cNvSpPr>
          <p:nvPr/>
        </p:nvSpPr>
        <p:spPr bwMode="auto">
          <a:xfrm>
            <a:off x="3857627" y="5029200"/>
            <a:ext cx="1885948" cy="971550"/>
          </a:xfrm>
          <a:prstGeom prst="rect">
            <a:avLst/>
          </a:prstGeom>
          <a:solidFill>
            <a:schemeClr val="accent1"/>
          </a:solidFill>
          <a:ln w="9525">
            <a:solidFill>
              <a:schemeClr val="tx1"/>
            </a:solidFill>
            <a:miter lim="800000"/>
            <a:headEnd/>
            <a:tailEnd/>
          </a:ln>
        </p:spPr>
        <p:txBody>
          <a:bodyPr wrap="none" anchor="ctr"/>
          <a:lstStyle/>
          <a:p>
            <a:r>
              <a:rPr lang="en-US" sz="1050" dirty="0"/>
              <a:t>Cortex - Prefrontal</a:t>
            </a:r>
          </a:p>
          <a:p>
            <a:r>
              <a:rPr lang="en-US" sz="1050" dirty="0">
                <a:latin typeface="Georgia" pitchFamily="18" charset="0"/>
              </a:rPr>
              <a:t>Long term memory</a:t>
            </a:r>
          </a:p>
          <a:p>
            <a:r>
              <a:rPr lang="en-US" sz="1050" dirty="0">
                <a:latin typeface="Georgia" pitchFamily="18" charset="0"/>
              </a:rPr>
              <a:t>Analysis</a:t>
            </a:r>
          </a:p>
          <a:p>
            <a:r>
              <a:rPr lang="en-US" sz="1050" dirty="0">
                <a:latin typeface="Georgia" pitchFamily="18" charset="0"/>
              </a:rPr>
              <a:t>Rationality</a:t>
            </a:r>
          </a:p>
          <a:p>
            <a:r>
              <a:rPr lang="en-US" sz="1050" dirty="0">
                <a:latin typeface="Georgia" pitchFamily="18" charset="0"/>
              </a:rPr>
              <a:t>Logic</a:t>
            </a:r>
          </a:p>
        </p:txBody>
      </p:sp>
      <p:sp>
        <p:nvSpPr>
          <p:cNvPr id="2058" name="Oval 10"/>
          <p:cNvSpPr>
            <a:spLocks noChangeArrowheads="1"/>
          </p:cNvSpPr>
          <p:nvPr/>
        </p:nvSpPr>
        <p:spPr bwMode="auto">
          <a:xfrm>
            <a:off x="5772150" y="3714750"/>
            <a:ext cx="800100" cy="800100"/>
          </a:xfrm>
          <a:prstGeom prst="ellipse">
            <a:avLst/>
          </a:prstGeom>
          <a:solidFill>
            <a:schemeClr val="accent1"/>
          </a:solidFill>
          <a:ln w="9525">
            <a:solidFill>
              <a:schemeClr val="tx1"/>
            </a:solidFill>
            <a:round/>
            <a:headEnd/>
            <a:tailEnd/>
          </a:ln>
        </p:spPr>
        <p:txBody>
          <a:bodyPr wrap="none" anchor="ctr"/>
          <a:lstStyle/>
          <a:p>
            <a:r>
              <a:rPr lang="en-US" sz="1050" dirty="0"/>
              <a:t>Social</a:t>
            </a:r>
          </a:p>
          <a:p>
            <a:r>
              <a:rPr lang="en-US" sz="1050" dirty="0"/>
              <a:t>Meaning</a:t>
            </a:r>
          </a:p>
        </p:txBody>
      </p:sp>
      <p:sp>
        <p:nvSpPr>
          <p:cNvPr id="2059" name="Rectangle 11"/>
          <p:cNvSpPr>
            <a:spLocks noChangeArrowheads="1"/>
          </p:cNvSpPr>
          <p:nvPr/>
        </p:nvSpPr>
        <p:spPr bwMode="auto">
          <a:xfrm>
            <a:off x="7086600" y="3714750"/>
            <a:ext cx="914400" cy="914400"/>
          </a:xfrm>
          <a:prstGeom prst="rect">
            <a:avLst/>
          </a:prstGeom>
          <a:solidFill>
            <a:schemeClr val="bg1"/>
          </a:solidFill>
          <a:ln w="9525">
            <a:solidFill>
              <a:schemeClr val="tx1"/>
            </a:solidFill>
            <a:miter lim="800000"/>
            <a:headEnd/>
            <a:tailEnd/>
          </a:ln>
        </p:spPr>
        <p:txBody>
          <a:bodyPr wrap="none" anchor="ctr"/>
          <a:lstStyle/>
          <a:p>
            <a:r>
              <a:rPr lang="en-US" sz="1050" dirty="0"/>
              <a:t>DRAS</a:t>
            </a:r>
          </a:p>
          <a:p>
            <a:r>
              <a:rPr lang="en-US" sz="1050" dirty="0">
                <a:latin typeface="Georgia" pitchFamily="18" charset="0"/>
              </a:rPr>
              <a:t>Responding</a:t>
            </a:r>
          </a:p>
          <a:p>
            <a:r>
              <a:rPr lang="en-US" sz="1050" dirty="0">
                <a:latin typeface="Georgia" pitchFamily="18" charset="0"/>
              </a:rPr>
              <a:t>Coordinating</a:t>
            </a:r>
          </a:p>
          <a:p>
            <a:r>
              <a:rPr lang="en-US" sz="1050" dirty="0">
                <a:latin typeface="Georgia" pitchFamily="18" charset="0"/>
              </a:rPr>
              <a:t>Integrating</a:t>
            </a:r>
          </a:p>
          <a:p>
            <a:r>
              <a:rPr lang="en-US" sz="1050" dirty="0">
                <a:latin typeface="Georgia" pitchFamily="18" charset="0"/>
              </a:rPr>
              <a:t>Activity</a:t>
            </a:r>
          </a:p>
        </p:txBody>
      </p:sp>
      <p:sp>
        <p:nvSpPr>
          <p:cNvPr id="2060" name="Text Box 12"/>
          <p:cNvSpPr txBox="1">
            <a:spLocks noChangeArrowheads="1"/>
          </p:cNvSpPr>
          <p:nvPr/>
        </p:nvSpPr>
        <p:spPr bwMode="auto">
          <a:xfrm>
            <a:off x="6972301" y="2057400"/>
            <a:ext cx="808555" cy="300082"/>
          </a:xfrm>
          <a:prstGeom prst="rect">
            <a:avLst/>
          </a:prstGeom>
          <a:noFill/>
          <a:ln w="9525">
            <a:noFill/>
            <a:miter lim="800000"/>
            <a:headEnd/>
            <a:tailEnd/>
          </a:ln>
        </p:spPr>
        <p:txBody>
          <a:bodyPr wrap="none">
            <a:spAutoFit/>
          </a:bodyPr>
          <a:lstStyle/>
          <a:p>
            <a:pPr algn="l"/>
            <a:r>
              <a:rPr lang="en-US" sz="1350"/>
              <a:t>Behavior</a:t>
            </a:r>
          </a:p>
        </p:txBody>
      </p:sp>
      <p:sp>
        <p:nvSpPr>
          <p:cNvPr id="2061" name="Rectangle 13"/>
          <p:cNvSpPr>
            <a:spLocks noChangeArrowheads="1"/>
          </p:cNvSpPr>
          <p:nvPr/>
        </p:nvSpPr>
        <p:spPr bwMode="auto">
          <a:xfrm>
            <a:off x="4114800" y="3543300"/>
            <a:ext cx="1314450" cy="1200150"/>
          </a:xfrm>
          <a:prstGeom prst="rect">
            <a:avLst/>
          </a:prstGeom>
          <a:solidFill>
            <a:srgbClr val="666699"/>
          </a:solidFill>
          <a:ln w="9525">
            <a:solidFill>
              <a:schemeClr val="tx1"/>
            </a:solidFill>
            <a:miter lim="800000"/>
            <a:headEnd/>
            <a:tailEnd/>
          </a:ln>
        </p:spPr>
        <p:txBody>
          <a:bodyPr wrap="none" anchor="ctr"/>
          <a:lstStyle/>
          <a:p>
            <a:pPr algn="l"/>
            <a:r>
              <a:rPr lang="en-US" sz="1050" dirty="0">
                <a:solidFill>
                  <a:schemeClr val="hlink"/>
                </a:solidFill>
              </a:rPr>
              <a:t>        </a:t>
            </a:r>
            <a:r>
              <a:rPr lang="en-US" sz="1050" dirty="0"/>
              <a:t>Storage</a:t>
            </a:r>
            <a:r>
              <a:rPr lang="en-US" sz="1050" dirty="0">
                <a:solidFill>
                  <a:schemeClr val="hlink"/>
                </a:solidFill>
              </a:rPr>
              <a:t> </a:t>
            </a:r>
          </a:p>
          <a:p>
            <a:pPr algn="l"/>
            <a:endParaRPr lang="en-US" sz="1050" dirty="0">
              <a:solidFill>
                <a:schemeClr val="hlink"/>
              </a:solidFill>
            </a:endParaRPr>
          </a:p>
          <a:p>
            <a:pPr algn="l"/>
            <a:endParaRPr lang="en-US" sz="1050" dirty="0">
              <a:solidFill>
                <a:schemeClr val="hlink"/>
              </a:solidFill>
            </a:endParaRPr>
          </a:p>
          <a:p>
            <a:pPr algn="l"/>
            <a:r>
              <a:rPr lang="en-US" sz="1050" dirty="0"/>
              <a:t>Short-Term Memory</a:t>
            </a:r>
          </a:p>
          <a:p>
            <a:pPr algn="l"/>
            <a:endParaRPr lang="en-US" sz="1350" dirty="0"/>
          </a:p>
          <a:p>
            <a:pPr algn="l"/>
            <a:endParaRPr lang="en-US" sz="1350" dirty="0"/>
          </a:p>
          <a:p>
            <a:pPr algn="l"/>
            <a:r>
              <a:rPr lang="en-US" sz="1050" dirty="0"/>
              <a:t>       Retrieval</a:t>
            </a:r>
          </a:p>
        </p:txBody>
      </p:sp>
      <p:sp>
        <p:nvSpPr>
          <p:cNvPr id="2062" name="Rectangle 14"/>
          <p:cNvSpPr>
            <a:spLocks noChangeArrowheads="1"/>
          </p:cNvSpPr>
          <p:nvPr/>
        </p:nvSpPr>
        <p:spPr bwMode="auto">
          <a:xfrm>
            <a:off x="2686050" y="1428750"/>
            <a:ext cx="3657600" cy="285750"/>
          </a:xfrm>
          <a:prstGeom prst="rect">
            <a:avLst/>
          </a:prstGeom>
          <a:solidFill>
            <a:srgbClr val="339966"/>
          </a:solidFill>
          <a:ln w="9525">
            <a:solidFill>
              <a:schemeClr val="tx1"/>
            </a:solidFill>
            <a:miter lim="800000"/>
            <a:headEnd/>
            <a:tailEnd/>
          </a:ln>
        </p:spPr>
        <p:txBody>
          <a:bodyPr wrap="none" anchor="ctr"/>
          <a:lstStyle/>
          <a:p>
            <a:r>
              <a:rPr lang="en-US" sz="1350"/>
              <a:t>Significant Other</a:t>
            </a:r>
          </a:p>
        </p:txBody>
      </p:sp>
      <p:sp>
        <p:nvSpPr>
          <p:cNvPr id="2064" name="Line 16"/>
          <p:cNvSpPr>
            <a:spLocks noChangeShapeType="1"/>
          </p:cNvSpPr>
          <p:nvPr/>
        </p:nvSpPr>
        <p:spPr bwMode="auto">
          <a:xfrm>
            <a:off x="1714500" y="2343150"/>
            <a:ext cx="0" cy="1314450"/>
          </a:xfrm>
          <a:prstGeom prst="line">
            <a:avLst/>
          </a:prstGeom>
          <a:noFill/>
          <a:ln w="50800">
            <a:solidFill>
              <a:schemeClr val="tx1"/>
            </a:solidFill>
            <a:round/>
            <a:headEnd/>
            <a:tailEnd type="triangle" w="lg" len="lg"/>
          </a:ln>
        </p:spPr>
        <p:txBody>
          <a:bodyPr/>
          <a:lstStyle/>
          <a:p>
            <a:endParaRPr lang="en-US" sz="1350"/>
          </a:p>
        </p:txBody>
      </p:sp>
      <p:sp>
        <p:nvSpPr>
          <p:cNvPr id="2065" name="Line 17"/>
          <p:cNvSpPr>
            <a:spLocks noChangeShapeType="1"/>
          </p:cNvSpPr>
          <p:nvPr/>
        </p:nvSpPr>
        <p:spPr bwMode="auto">
          <a:xfrm flipH="1">
            <a:off x="7372350" y="3243262"/>
            <a:ext cx="800100" cy="471488"/>
          </a:xfrm>
          <a:prstGeom prst="line">
            <a:avLst/>
          </a:prstGeom>
          <a:noFill/>
          <a:ln w="50800">
            <a:solidFill>
              <a:schemeClr val="tx1"/>
            </a:solidFill>
            <a:round/>
            <a:headEnd type="triangle" w="lg" len="lg"/>
            <a:tailEnd type="none" w="lg" len="lg"/>
          </a:ln>
        </p:spPr>
        <p:txBody>
          <a:bodyPr/>
          <a:lstStyle/>
          <a:p>
            <a:endParaRPr lang="en-US" sz="1350"/>
          </a:p>
        </p:txBody>
      </p:sp>
      <p:sp>
        <p:nvSpPr>
          <p:cNvPr id="2066" name="Line 18"/>
          <p:cNvSpPr>
            <a:spLocks noChangeShapeType="1"/>
          </p:cNvSpPr>
          <p:nvPr/>
        </p:nvSpPr>
        <p:spPr bwMode="auto">
          <a:xfrm>
            <a:off x="1943100" y="4114800"/>
            <a:ext cx="342900" cy="0"/>
          </a:xfrm>
          <a:prstGeom prst="line">
            <a:avLst/>
          </a:prstGeom>
          <a:noFill/>
          <a:ln w="50800">
            <a:solidFill>
              <a:schemeClr val="tx1"/>
            </a:solidFill>
            <a:round/>
            <a:headEnd/>
            <a:tailEnd type="triangle" w="lg" len="lg"/>
          </a:ln>
        </p:spPr>
        <p:txBody>
          <a:bodyPr/>
          <a:lstStyle/>
          <a:p>
            <a:endParaRPr lang="en-US" sz="1350"/>
          </a:p>
        </p:txBody>
      </p:sp>
      <p:sp>
        <p:nvSpPr>
          <p:cNvPr id="2068" name="Line 20"/>
          <p:cNvSpPr>
            <a:spLocks noChangeShapeType="1"/>
          </p:cNvSpPr>
          <p:nvPr/>
        </p:nvSpPr>
        <p:spPr bwMode="auto">
          <a:xfrm>
            <a:off x="6572250" y="4114800"/>
            <a:ext cx="514350" cy="0"/>
          </a:xfrm>
          <a:prstGeom prst="line">
            <a:avLst/>
          </a:prstGeom>
          <a:noFill/>
          <a:ln w="50800">
            <a:solidFill>
              <a:schemeClr val="tx1"/>
            </a:solidFill>
            <a:round/>
            <a:headEnd/>
            <a:tailEnd type="triangle" w="lg" len="lg"/>
          </a:ln>
        </p:spPr>
        <p:txBody>
          <a:bodyPr/>
          <a:lstStyle/>
          <a:p>
            <a:endParaRPr lang="en-US" sz="1350"/>
          </a:p>
        </p:txBody>
      </p:sp>
      <p:sp>
        <p:nvSpPr>
          <p:cNvPr id="2069" name="Line 21"/>
          <p:cNvSpPr>
            <a:spLocks noChangeShapeType="1"/>
          </p:cNvSpPr>
          <p:nvPr/>
        </p:nvSpPr>
        <p:spPr bwMode="auto">
          <a:xfrm flipV="1">
            <a:off x="3028950" y="3371850"/>
            <a:ext cx="57150" cy="285750"/>
          </a:xfrm>
          <a:prstGeom prst="line">
            <a:avLst/>
          </a:prstGeom>
          <a:noFill/>
          <a:ln w="50800">
            <a:solidFill>
              <a:schemeClr val="tx1"/>
            </a:solidFill>
            <a:round/>
            <a:headEnd/>
            <a:tailEnd type="triangle" w="lg" len="lg"/>
          </a:ln>
        </p:spPr>
        <p:txBody>
          <a:bodyPr/>
          <a:lstStyle/>
          <a:p>
            <a:endParaRPr lang="en-US" sz="1350"/>
          </a:p>
        </p:txBody>
      </p:sp>
      <p:sp>
        <p:nvSpPr>
          <p:cNvPr id="2070" name="Line 22"/>
          <p:cNvSpPr>
            <a:spLocks noChangeShapeType="1"/>
          </p:cNvSpPr>
          <p:nvPr/>
        </p:nvSpPr>
        <p:spPr bwMode="auto">
          <a:xfrm>
            <a:off x="3200400" y="4629150"/>
            <a:ext cx="685800" cy="400050"/>
          </a:xfrm>
          <a:prstGeom prst="line">
            <a:avLst/>
          </a:prstGeom>
          <a:noFill/>
          <a:ln w="50800">
            <a:solidFill>
              <a:schemeClr val="tx1"/>
            </a:solidFill>
            <a:round/>
            <a:headEnd/>
            <a:tailEnd type="triangle" w="lg" len="lg"/>
          </a:ln>
        </p:spPr>
        <p:txBody>
          <a:bodyPr/>
          <a:lstStyle/>
          <a:p>
            <a:endParaRPr lang="en-US" sz="1350"/>
          </a:p>
        </p:txBody>
      </p:sp>
      <p:sp>
        <p:nvSpPr>
          <p:cNvPr id="2071" name="Line 23"/>
          <p:cNvSpPr>
            <a:spLocks noChangeShapeType="1"/>
          </p:cNvSpPr>
          <p:nvPr/>
        </p:nvSpPr>
        <p:spPr bwMode="auto">
          <a:xfrm>
            <a:off x="3943350" y="3371850"/>
            <a:ext cx="0" cy="1657350"/>
          </a:xfrm>
          <a:prstGeom prst="line">
            <a:avLst/>
          </a:prstGeom>
          <a:noFill/>
          <a:ln w="25400">
            <a:solidFill>
              <a:schemeClr val="tx1"/>
            </a:solidFill>
            <a:round/>
            <a:headEnd/>
            <a:tailEnd type="triangle" w="lg" len="lg"/>
          </a:ln>
        </p:spPr>
        <p:txBody>
          <a:bodyPr/>
          <a:lstStyle/>
          <a:p>
            <a:endParaRPr lang="en-US" sz="1350"/>
          </a:p>
        </p:txBody>
      </p:sp>
      <p:sp>
        <p:nvSpPr>
          <p:cNvPr id="2072" name="Line 24"/>
          <p:cNvSpPr>
            <a:spLocks noChangeShapeType="1"/>
          </p:cNvSpPr>
          <p:nvPr/>
        </p:nvSpPr>
        <p:spPr bwMode="auto">
          <a:xfrm>
            <a:off x="4057650" y="3371850"/>
            <a:ext cx="0" cy="1657350"/>
          </a:xfrm>
          <a:prstGeom prst="line">
            <a:avLst/>
          </a:prstGeom>
          <a:noFill/>
          <a:ln w="25400">
            <a:solidFill>
              <a:schemeClr val="tx1"/>
            </a:solidFill>
            <a:round/>
            <a:headEnd/>
            <a:tailEnd type="triangle" w="lg" len="lg"/>
          </a:ln>
        </p:spPr>
        <p:txBody>
          <a:bodyPr/>
          <a:lstStyle/>
          <a:p>
            <a:endParaRPr lang="en-US" sz="1350"/>
          </a:p>
        </p:txBody>
      </p:sp>
      <p:sp>
        <p:nvSpPr>
          <p:cNvPr id="2073" name="Line 25"/>
          <p:cNvSpPr>
            <a:spLocks noChangeShapeType="1"/>
          </p:cNvSpPr>
          <p:nvPr/>
        </p:nvSpPr>
        <p:spPr bwMode="auto">
          <a:xfrm>
            <a:off x="4171950" y="3371850"/>
            <a:ext cx="0" cy="1657350"/>
          </a:xfrm>
          <a:prstGeom prst="line">
            <a:avLst/>
          </a:prstGeom>
          <a:noFill/>
          <a:ln w="25400">
            <a:solidFill>
              <a:schemeClr val="tx1"/>
            </a:solidFill>
            <a:round/>
            <a:headEnd/>
            <a:tailEnd type="triangle" w="lg" len="lg"/>
          </a:ln>
        </p:spPr>
        <p:txBody>
          <a:bodyPr/>
          <a:lstStyle/>
          <a:p>
            <a:endParaRPr lang="en-US" sz="1350"/>
          </a:p>
        </p:txBody>
      </p:sp>
      <p:sp>
        <p:nvSpPr>
          <p:cNvPr id="2074" name="Line 26"/>
          <p:cNvSpPr>
            <a:spLocks noChangeShapeType="1"/>
          </p:cNvSpPr>
          <p:nvPr/>
        </p:nvSpPr>
        <p:spPr bwMode="auto">
          <a:xfrm>
            <a:off x="4286250" y="3371850"/>
            <a:ext cx="0" cy="1657350"/>
          </a:xfrm>
          <a:prstGeom prst="line">
            <a:avLst/>
          </a:prstGeom>
          <a:noFill/>
          <a:ln w="25400">
            <a:solidFill>
              <a:schemeClr val="tx1"/>
            </a:solidFill>
            <a:round/>
            <a:headEnd/>
            <a:tailEnd type="triangle" w="lg" len="lg"/>
          </a:ln>
        </p:spPr>
        <p:txBody>
          <a:bodyPr/>
          <a:lstStyle/>
          <a:p>
            <a:endParaRPr lang="en-US" sz="1350"/>
          </a:p>
        </p:txBody>
      </p:sp>
      <p:sp>
        <p:nvSpPr>
          <p:cNvPr id="2075" name="Line 27"/>
          <p:cNvSpPr>
            <a:spLocks noChangeShapeType="1"/>
          </p:cNvSpPr>
          <p:nvPr/>
        </p:nvSpPr>
        <p:spPr bwMode="auto">
          <a:xfrm>
            <a:off x="4400550" y="3371850"/>
            <a:ext cx="0" cy="1657350"/>
          </a:xfrm>
          <a:prstGeom prst="line">
            <a:avLst/>
          </a:prstGeom>
          <a:noFill/>
          <a:ln w="25400">
            <a:solidFill>
              <a:schemeClr val="tx1"/>
            </a:solidFill>
            <a:round/>
            <a:headEnd/>
            <a:tailEnd type="triangle" w="lg" len="lg"/>
          </a:ln>
        </p:spPr>
        <p:txBody>
          <a:bodyPr/>
          <a:lstStyle/>
          <a:p>
            <a:endParaRPr lang="en-US" sz="1350"/>
          </a:p>
        </p:txBody>
      </p:sp>
      <p:sp>
        <p:nvSpPr>
          <p:cNvPr id="2076" name="Line 28"/>
          <p:cNvSpPr>
            <a:spLocks noChangeShapeType="1"/>
          </p:cNvSpPr>
          <p:nvPr/>
        </p:nvSpPr>
        <p:spPr bwMode="auto">
          <a:xfrm flipV="1">
            <a:off x="5257800" y="3371850"/>
            <a:ext cx="0" cy="1657350"/>
          </a:xfrm>
          <a:prstGeom prst="line">
            <a:avLst/>
          </a:prstGeom>
          <a:noFill/>
          <a:ln w="25400">
            <a:solidFill>
              <a:schemeClr val="tx1"/>
            </a:solidFill>
            <a:round/>
            <a:headEnd/>
            <a:tailEnd type="triangle" w="lg" len="lg"/>
          </a:ln>
        </p:spPr>
        <p:txBody>
          <a:bodyPr/>
          <a:lstStyle/>
          <a:p>
            <a:endParaRPr lang="en-US" sz="1350"/>
          </a:p>
        </p:txBody>
      </p:sp>
      <p:sp>
        <p:nvSpPr>
          <p:cNvPr id="2077" name="Line 29"/>
          <p:cNvSpPr>
            <a:spLocks noChangeShapeType="1"/>
          </p:cNvSpPr>
          <p:nvPr/>
        </p:nvSpPr>
        <p:spPr bwMode="auto">
          <a:xfrm flipV="1">
            <a:off x="5600700" y="3371850"/>
            <a:ext cx="0" cy="1657350"/>
          </a:xfrm>
          <a:prstGeom prst="line">
            <a:avLst/>
          </a:prstGeom>
          <a:noFill/>
          <a:ln w="25400">
            <a:solidFill>
              <a:schemeClr val="tx1"/>
            </a:solidFill>
            <a:round/>
            <a:headEnd/>
            <a:tailEnd type="triangle" w="lg" len="lg"/>
          </a:ln>
        </p:spPr>
        <p:txBody>
          <a:bodyPr/>
          <a:lstStyle/>
          <a:p>
            <a:endParaRPr lang="en-US" sz="1350"/>
          </a:p>
        </p:txBody>
      </p:sp>
      <p:sp>
        <p:nvSpPr>
          <p:cNvPr id="2078" name="Line 30"/>
          <p:cNvSpPr>
            <a:spLocks noChangeShapeType="1"/>
          </p:cNvSpPr>
          <p:nvPr/>
        </p:nvSpPr>
        <p:spPr bwMode="auto">
          <a:xfrm flipV="1">
            <a:off x="5486400" y="3371850"/>
            <a:ext cx="0" cy="1657350"/>
          </a:xfrm>
          <a:prstGeom prst="line">
            <a:avLst/>
          </a:prstGeom>
          <a:noFill/>
          <a:ln w="25400">
            <a:solidFill>
              <a:schemeClr val="tx1"/>
            </a:solidFill>
            <a:round/>
            <a:headEnd/>
            <a:tailEnd type="triangle" w="lg" len="lg"/>
          </a:ln>
        </p:spPr>
        <p:txBody>
          <a:bodyPr/>
          <a:lstStyle/>
          <a:p>
            <a:endParaRPr lang="en-US" sz="1350"/>
          </a:p>
        </p:txBody>
      </p:sp>
      <p:sp>
        <p:nvSpPr>
          <p:cNvPr id="2079" name="Line 31"/>
          <p:cNvSpPr>
            <a:spLocks noChangeShapeType="1"/>
          </p:cNvSpPr>
          <p:nvPr/>
        </p:nvSpPr>
        <p:spPr bwMode="auto">
          <a:xfrm flipV="1">
            <a:off x="5143500" y="3371850"/>
            <a:ext cx="0" cy="1657350"/>
          </a:xfrm>
          <a:prstGeom prst="line">
            <a:avLst/>
          </a:prstGeom>
          <a:noFill/>
          <a:ln w="25400">
            <a:solidFill>
              <a:schemeClr val="tx1"/>
            </a:solidFill>
            <a:round/>
            <a:headEnd/>
            <a:tailEnd type="triangle" w="lg" len="lg"/>
          </a:ln>
        </p:spPr>
        <p:txBody>
          <a:bodyPr/>
          <a:lstStyle/>
          <a:p>
            <a:endParaRPr lang="en-US" sz="1350"/>
          </a:p>
        </p:txBody>
      </p:sp>
      <p:sp>
        <p:nvSpPr>
          <p:cNvPr id="2080" name="Line 32"/>
          <p:cNvSpPr>
            <a:spLocks noChangeShapeType="1"/>
          </p:cNvSpPr>
          <p:nvPr/>
        </p:nvSpPr>
        <p:spPr bwMode="auto">
          <a:xfrm flipV="1">
            <a:off x="5372100" y="3371850"/>
            <a:ext cx="0" cy="1657350"/>
          </a:xfrm>
          <a:prstGeom prst="line">
            <a:avLst/>
          </a:prstGeom>
          <a:noFill/>
          <a:ln w="25400">
            <a:solidFill>
              <a:schemeClr val="tx1"/>
            </a:solidFill>
            <a:round/>
            <a:headEnd/>
            <a:tailEnd type="triangle" w="lg" len="lg"/>
          </a:ln>
        </p:spPr>
        <p:txBody>
          <a:bodyPr/>
          <a:lstStyle/>
          <a:p>
            <a:endParaRPr lang="en-US" sz="1350"/>
          </a:p>
        </p:txBody>
      </p:sp>
      <p:sp>
        <p:nvSpPr>
          <p:cNvPr id="2081" name="Line 33"/>
          <p:cNvSpPr>
            <a:spLocks noChangeShapeType="1"/>
          </p:cNvSpPr>
          <p:nvPr/>
        </p:nvSpPr>
        <p:spPr bwMode="auto">
          <a:xfrm>
            <a:off x="6172200" y="3371850"/>
            <a:ext cx="0" cy="342900"/>
          </a:xfrm>
          <a:prstGeom prst="line">
            <a:avLst/>
          </a:prstGeom>
          <a:noFill/>
          <a:ln w="50800">
            <a:solidFill>
              <a:schemeClr val="tx1"/>
            </a:solidFill>
            <a:round/>
            <a:headEnd/>
            <a:tailEnd type="triangle" w="lg" len="lg"/>
          </a:ln>
        </p:spPr>
        <p:txBody>
          <a:bodyPr/>
          <a:lstStyle/>
          <a:p>
            <a:endParaRPr lang="en-US" sz="1350"/>
          </a:p>
        </p:txBody>
      </p:sp>
      <p:sp>
        <p:nvSpPr>
          <p:cNvPr id="2082" name="Line 34"/>
          <p:cNvSpPr>
            <a:spLocks noChangeShapeType="1"/>
          </p:cNvSpPr>
          <p:nvPr/>
        </p:nvSpPr>
        <p:spPr bwMode="auto">
          <a:xfrm flipV="1">
            <a:off x="5715000" y="4514850"/>
            <a:ext cx="342900" cy="514350"/>
          </a:xfrm>
          <a:prstGeom prst="line">
            <a:avLst/>
          </a:prstGeom>
          <a:noFill/>
          <a:ln w="50800">
            <a:solidFill>
              <a:schemeClr val="tx1"/>
            </a:solidFill>
            <a:round/>
            <a:headEnd/>
            <a:tailEnd type="triangle" w="lg" len="lg"/>
          </a:ln>
        </p:spPr>
        <p:txBody>
          <a:bodyPr/>
          <a:lstStyle/>
          <a:p>
            <a:endParaRPr lang="en-US" sz="1350"/>
          </a:p>
        </p:txBody>
      </p:sp>
      <p:sp>
        <p:nvSpPr>
          <p:cNvPr id="2083" name="Line 35"/>
          <p:cNvSpPr>
            <a:spLocks noChangeShapeType="1"/>
          </p:cNvSpPr>
          <p:nvPr/>
        </p:nvSpPr>
        <p:spPr bwMode="auto">
          <a:xfrm flipH="1">
            <a:off x="2000250" y="2228850"/>
            <a:ext cx="5029200" cy="0"/>
          </a:xfrm>
          <a:prstGeom prst="line">
            <a:avLst/>
          </a:prstGeom>
          <a:noFill/>
          <a:ln w="50800">
            <a:solidFill>
              <a:schemeClr val="tx1"/>
            </a:solidFill>
            <a:round/>
            <a:headEnd/>
            <a:tailEnd type="triangle" w="lg" len="lg"/>
          </a:ln>
        </p:spPr>
        <p:txBody>
          <a:bodyPr/>
          <a:lstStyle/>
          <a:p>
            <a:endParaRPr lang="en-US" sz="1350"/>
          </a:p>
        </p:txBody>
      </p:sp>
      <p:cxnSp>
        <p:nvCxnSpPr>
          <p:cNvPr id="2085" name="AutoShape 37"/>
          <p:cNvCxnSpPr>
            <a:cxnSpLocks noChangeShapeType="1"/>
          </p:cNvCxnSpPr>
          <p:nvPr/>
        </p:nvCxnSpPr>
        <p:spPr bwMode="auto">
          <a:xfrm>
            <a:off x="6343651" y="1600200"/>
            <a:ext cx="1035844" cy="485775"/>
          </a:xfrm>
          <a:prstGeom prst="straightConnector1">
            <a:avLst/>
          </a:prstGeom>
          <a:noFill/>
          <a:ln w="9525">
            <a:solidFill>
              <a:schemeClr val="tx1"/>
            </a:solidFill>
            <a:round/>
            <a:headEnd type="triangle" w="lg" len="lg"/>
            <a:tailEnd/>
          </a:ln>
        </p:spPr>
      </p:cxnSp>
      <p:cxnSp>
        <p:nvCxnSpPr>
          <p:cNvPr id="2086" name="AutoShape 38"/>
          <p:cNvCxnSpPr>
            <a:cxnSpLocks noChangeShapeType="1"/>
            <a:stCxn id="2062" idx="1"/>
            <a:endCxn id="2053" idx="0"/>
          </p:cNvCxnSpPr>
          <p:nvPr/>
        </p:nvCxnSpPr>
        <p:spPr bwMode="auto">
          <a:xfrm flipH="1">
            <a:off x="1703582" y="1571625"/>
            <a:ext cx="982468" cy="485776"/>
          </a:xfrm>
          <a:prstGeom prst="straightConnector1">
            <a:avLst/>
          </a:prstGeom>
          <a:noFill/>
          <a:ln w="9525">
            <a:solidFill>
              <a:schemeClr val="tx1"/>
            </a:solidFill>
            <a:round/>
            <a:headEnd/>
            <a:tailEnd type="triangle" w="lg" len="lg"/>
          </a:ln>
        </p:spPr>
      </p:cxnSp>
      <p:cxnSp>
        <p:nvCxnSpPr>
          <p:cNvPr id="2089" name="AutoShape 41"/>
          <p:cNvCxnSpPr>
            <a:cxnSpLocks noChangeShapeType="1"/>
            <a:stCxn id="2056" idx="1"/>
          </p:cNvCxnSpPr>
          <p:nvPr/>
        </p:nvCxnSpPr>
        <p:spPr bwMode="auto">
          <a:xfrm rot="10800000" flipV="1">
            <a:off x="1600200" y="2886075"/>
            <a:ext cx="1314450" cy="857250"/>
          </a:xfrm>
          <a:prstGeom prst="curvedConnector3">
            <a:avLst>
              <a:gd name="adj1" fmla="val 50621"/>
            </a:avLst>
          </a:prstGeom>
          <a:ln>
            <a:headEnd/>
            <a:tailEnd/>
          </a:ln>
        </p:spPr>
        <p:style>
          <a:lnRef idx="3">
            <a:schemeClr val="accent6"/>
          </a:lnRef>
          <a:fillRef idx="0">
            <a:schemeClr val="accent6"/>
          </a:fillRef>
          <a:effectRef idx="2">
            <a:schemeClr val="accent6"/>
          </a:effectRef>
          <a:fontRef idx="minor">
            <a:schemeClr val="tx1"/>
          </a:fontRef>
        </p:style>
      </p:cxnSp>
      <p:cxnSp>
        <p:nvCxnSpPr>
          <p:cNvPr id="2090" name="AutoShape 42"/>
          <p:cNvCxnSpPr>
            <a:cxnSpLocks noChangeShapeType="1"/>
            <a:stCxn id="2056" idx="3"/>
            <a:endCxn id="2059" idx="0"/>
          </p:cNvCxnSpPr>
          <p:nvPr/>
        </p:nvCxnSpPr>
        <p:spPr bwMode="auto">
          <a:xfrm>
            <a:off x="6515100" y="2886075"/>
            <a:ext cx="1028700" cy="828675"/>
          </a:xfrm>
          <a:prstGeom prst="curvedConnector2">
            <a:avLst/>
          </a:prstGeom>
          <a:ln>
            <a:headEnd/>
            <a:tailEnd/>
          </a:ln>
        </p:spPr>
        <p:style>
          <a:lnRef idx="2">
            <a:schemeClr val="accent4"/>
          </a:lnRef>
          <a:fillRef idx="0">
            <a:schemeClr val="accent4"/>
          </a:fillRef>
          <a:effectRef idx="1">
            <a:schemeClr val="accent4"/>
          </a:effectRef>
          <a:fontRef idx="minor">
            <a:schemeClr val="tx1"/>
          </a:fontRef>
        </p:style>
      </p:cxnSp>
      <p:sp>
        <p:nvSpPr>
          <p:cNvPr id="2" name="Flowchart: Process 1"/>
          <p:cNvSpPr/>
          <p:nvPr/>
        </p:nvSpPr>
        <p:spPr>
          <a:xfrm>
            <a:off x="6572250" y="5029200"/>
            <a:ext cx="1748988" cy="902574"/>
          </a:xfrm>
          <a:prstGeom prst="flowChartProcess">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Cortex – Parietal</a:t>
            </a:r>
          </a:p>
          <a:p>
            <a:pPr algn="ctr"/>
            <a:endParaRPr lang="en-US" sz="1400" dirty="0"/>
          </a:p>
          <a:p>
            <a:pPr algn="ctr"/>
            <a:r>
              <a:rPr lang="en-US" sz="1400" dirty="0"/>
              <a:t>Muscular Repertoire</a:t>
            </a:r>
          </a:p>
        </p:txBody>
      </p:sp>
      <p:sp>
        <p:nvSpPr>
          <p:cNvPr id="37" name="Flowchart: Process 36"/>
          <p:cNvSpPr/>
          <p:nvPr/>
        </p:nvSpPr>
        <p:spPr>
          <a:xfrm>
            <a:off x="7372350" y="2357482"/>
            <a:ext cx="1600199" cy="885781"/>
          </a:xfrm>
          <a:prstGeom prst="flowChartProcess">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Cerebellum</a:t>
            </a:r>
          </a:p>
          <a:p>
            <a:pPr algn="ctr"/>
            <a:endParaRPr lang="en-US" sz="1400" dirty="0"/>
          </a:p>
          <a:p>
            <a:pPr algn="ctr"/>
            <a:r>
              <a:rPr lang="en-US" sz="1400" dirty="0"/>
              <a:t>Muscular Coordination</a:t>
            </a:r>
          </a:p>
        </p:txBody>
      </p:sp>
      <p:sp>
        <p:nvSpPr>
          <p:cNvPr id="38" name="Line 17"/>
          <p:cNvSpPr>
            <a:spLocks noChangeShapeType="1"/>
          </p:cNvSpPr>
          <p:nvPr/>
        </p:nvSpPr>
        <p:spPr bwMode="auto">
          <a:xfrm>
            <a:off x="7746368" y="2187828"/>
            <a:ext cx="434537" cy="171450"/>
          </a:xfrm>
          <a:prstGeom prst="line">
            <a:avLst/>
          </a:prstGeom>
          <a:noFill/>
          <a:ln w="50800">
            <a:solidFill>
              <a:schemeClr val="tx1"/>
            </a:solidFill>
            <a:round/>
            <a:headEnd type="triangle" w="lg" len="lg"/>
            <a:tailEnd type="none" w="lg" len="lg"/>
          </a:ln>
        </p:spPr>
        <p:txBody>
          <a:bodyPr/>
          <a:lstStyle/>
          <a:p>
            <a:endParaRPr lang="en-US" sz="1350"/>
          </a:p>
        </p:txBody>
      </p:sp>
      <p:sp>
        <p:nvSpPr>
          <p:cNvPr id="39" name="Line 20"/>
          <p:cNvSpPr>
            <a:spLocks noChangeShapeType="1"/>
          </p:cNvSpPr>
          <p:nvPr/>
        </p:nvSpPr>
        <p:spPr bwMode="auto">
          <a:xfrm>
            <a:off x="7279729" y="4617326"/>
            <a:ext cx="3941" cy="411875"/>
          </a:xfrm>
          <a:prstGeom prst="line">
            <a:avLst/>
          </a:prstGeom>
          <a:noFill/>
          <a:ln w="50800">
            <a:solidFill>
              <a:schemeClr val="tx1"/>
            </a:solidFill>
            <a:round/>
            <a:headEnd/>
            <a:tailEnd type="triangle" w="lg" len="lg"/>
          </a:ln>
        </p:spPr>
        <p:txBody>
          <a:bodyPr/>
          <a:lstStyle/>
          <a:p>
            <a:endParaRPr lang="en-US" sz="1350"/>
          </a:p>
        </p:txBody>
      </p:sp>
      <p:sp>
        <p:nvSpPr>
          <p:cNvPr id="40" name="Line 20"/>
          <p:cNvSpPr>
            <a:spLocks noChangeShapeType="1"/>
          </p:cNvSpPr>
          <p:nvPr/>
        </p:nvSpPr>
        <p:spPr bwMode="auto">
          <a:xfrm flipV="1">
            <a:off x="7673866" y="4617325"/>
            <a:ext cx="23649" cy="411874"/>
          </a:xfrm>
          <a:prstGeom prst="line">
            <a:avLst/>
          </a:prstGeom>
          <a:noFill/>
          <a:ln w="50800">
            <a:solidFill>
              <a:schemeClr val="tx1"/>
            </a:solidFill>
            <a:round/>
            <a:headEnd/>
            <a:tailEnd type="triangle" w="lg" len="lg"/>
          </a:ln>
        </p:spPr>
        <p:txBody>
          <a:bodyPr/>
          <a:lstStyle/>
          <a:p>
            <a:endParaRPr lang="en-US" sz="1350"/>
          </a:p>
        </p:txBody>
      </p:sp>
      <p:sp>
        <p:nvSpPr>
          <p:cNvPr id="3" name="TextBox 2"/>
          <p:cNvSpPr txBox="1"/>
          <p:nvPr/>
        </p:nvSpPr>
        <p:spPr>
          <a:xfrm>
            <a:off x="381000" y="609600"/>
            <a:ext cx="8444428" cy="400110"/>
          </a:xfrm>
          <a:prstGeom prst="rect">
            <a:avLst/>
          </a:prstGeom>
          <a:noFill/>
        </p:spPr>
        <p:txBody>
          <a:bodyPr wrap="none" rtlCol="0">
            <a:spAutoFit/>
          </a:bodyPr>
          <a:lstStyle/>
          <a:p>
            <a:r>
              <a:rPr lang="en-US" sz="2000" b="1" u="sng" dirty="0"/>
              <a:t>Feedback loop:   Behavior </a:t>
            </a:r>
            <a:r>
              <a:rPr lang="en-US" sz="2000" b="1" u="sng" dirty="0">
                <a:sym typeface="Wingdings" panose="05000000000000000000" pitchFamily="2" charset="2"/>
              </a:rPr>
              <a:t>Significant Other  Senses  + Behavior  Senses</a:t>
            </a:r>
            <a:endParaRPr lang="en-US" sz="2000" b="1" u="sng" dirty="0"/>
          </a:p>
        </p:txBody>
      </p:sp>
    </p:spTree>
    <p:extLst>
      <p:ext uri="{BB962C8B-B14F-4D97-AF65-F5344CB8AC3E}">
        <p14:creationId xmlns:p14="http://schemas.microsoft.com/office/powerpoint/2010/main" val="204627393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052"/>
                                        </p:tgtEl>
                                        <p:attrNameLst>
                                          <p:attrName>style.visibility</p:attrName>
                                        </p:attrNameLst>
                                      </p:cBhvr>
                                      <p:to>
                                        <p:strVal val="visible"/>
                                      </p:to>
                                    </p:set>
                                    <p:animEffect transition="in" filter="box(in)">
                                      <p:cBhvr>
                                        <p:cTn id="7" dur="500"/>
                                        <p:tgtEl>
                                          <p:spTgt spid="205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089"/>
                                        </p:tgtEl>
                                        <p:attrNameLst>
                                          <p:attrName>style.visibility</p:attrName>
                                        </p:attrNameLst>
                                      </p:cBhvr>
                                      <p:to>
                                        <p:strVal val="visible"/>
                                      </p:to>
                                    </p:set>
                                    <p:anim calcmode="lin" valueType="num">
                                      <p:cBhvr additive="base">
                                        <p:cTn id="12" dur="500" fill="hold"/>
                                        <p:tgtEl>
                                          <p:spTgt spid="2089"/>
                                        </p:tgtEl>
                                        <p:attrNameLst>
                                          <p:attrName>ppt_x</p:attrName>
                                        </p:attrNameLst>
                                      </p:cBhvr>
                                      <p:tavLst>
                                        <p:tav tm="0">
                                          <p:val>
                                            <p:strVal val="#ppt_x"/>
                                          </p:val>
                                        </p:tav>
                                        <p:tav tm="100000">
                                          <p:val>
                                            <p:strVal val="#ppt_x"/>
                                          </p:val>
                                        </p:tav>
                                      </p:tavLst>
                                    </p:anim>
                                    <p:anim calcmode="lin" valueType="num">
                                      <p:cBhvr additive="base">
                                        <p:cTn id="13" dur="500" fill="hold"/>
                                        <p:tgtEl>
                                          <p:spTgt spid="2089"/>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2059"/>
                                        </p:tgtEl>
                                        <p:attrNameLst>
                                          <p:attrName>style.visibility</p:attrName>
                                        </p:attrNameLst>
                                      </p:cBhvr>
                                      <p:to>
                                        <p:strVal val="visible"/>
                                      </p:to>
                                    </p:set>
                                    <p:anim calcmode="lin" valueType="num">
                                      <p:cBhvr additive="base">
                                        <p:cTn id="18" dur="500" fill="hold"/>
                                        <p:tgtEl>
                                          <p:spTgt spid="2059"/>
                                        </p:tgtEl>
                                        <p:attrNameLst>
                                          <p:attrName>ppt_x</p:attrName>
                                        </p:attrNameLst>
                                      </p:cBhvr>
                                      <p:tavLst>
                                        <p:tav tm="0">
                                          <p:val>
                                            <p:strVal val="#ppt_x"/>
                                          </p:val>
                                        </p:tav>
                                        <p:tav tm="100000">
                                          <p:val>
                                            <p:strVal val="#ppt_x"/>
                                          </p:val>
                                        </p:tav>
                                      </p:tavLst>
                                    </p:anim>
                                    <p:anim calcmode="lin" valueType="num">
                                      <p:cBhvr additive="base">
                                        <p:cTn id="19" dur="500" fill="hold"/>
                                        <p:tgtEl>
                                          <p:spTgt spid="2059"/>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2090"/>
                                        </p:tgtEl>
                                        <p:attrNameLst>
                                          <p:attrName>style.visibility</p:attrName>
                                        </p:attrNameLst>
                                      </p:cBhvr>
                                      <p:to>
                                        <p:strVal val="visible"/>
                                      </p:to>
                                    </p:set>
                                    <p:anim calcmode="lin" valueType="num">
                                      <p:cBhvr additive="base">
                                        <p:cTn id="24" dur="500" fill="hold"/>
                                        <p:tgtEl>
                                          <p:spTgt spid="2090"/>
                                        </p:tgtEl>
                                        <p:attrNameLst>
                                          <p:attrName>ppt_x</p:attrName>
                                        </p:attrNameLst>
                                      </p:cBhvr>
                                      <p:tavLst>
                                        <p:tav tm="0">
                                          <p:val>
                                            <p:strVal val="#ppt_x"/>
                                          </p:val>
                                        </p:tav>
                                        <p:tav tm="100000">
                                          <p:val>
                                            <p:strVal val="#ppt_x"/>
                                          </p:val>
                                        </p:tav>
                                      </p:tavLst>
                                    </p:anim>
                                    <p:anim calcmode="lin" valueType="num">
                                      <p:cBhvr additive="base">
                                        <p:cTn id="25" dur="500" fill="hold"/>
                                        <p:tgtEl>
                                          <p:spTgt spid="209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2" grpId="0" animBg="1"/>
      <p:bldP spid="205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Mindfulness</a:t>
            </a:r>
          </a:p>
        </p:txBody>
      </p:sp>
      <p:sp>
        <p:nvSpPr>
          <p:cNvPr id="4" name="Text Placeholder 3"/>
          <p:cNvSpPr>
            <a:spLocks noGrp="1"/>
          </p:cNvSpPr>
          <p:nvPr>
            <p:ph type="body" sz="quarter" idx="10"/>
          </p:nvPr>
        </p:nvSpPr>
        <p:spPr/>
        <p:txBody>
          <a:bodyPr/>
          <a:lstStyle/>
          <a:p>
            <a:r>
              <a:rPr lang="en-US" dirty="0"/>
              <a:t>Exercise 11      Vigilance </a:t>
            </a:r>
            <a:r>
              <a:rPr lang="en-US" sz="3200" dirty="0"/>
              <a:t>(Track the tracking and responding – Self Correcting)  -</a:t>
            </a:r>
            <a:r>
              <a:rPr lang="en-US" sz="3200" dirty="0" err="1"/>
              <a:t>Taichi</a:t>
            </a:r>
            <a:r>
              <a:rPr lang="en-US" sz="3200" dirty="0"/>
              <a:t> – how is it working </a:t>
            </a:r>
          </a:p>
        </p:txBody>
      </p:sp>
    </p:spTree>
    <p:extLst>
      <p:ext uri="{BB962C8B-B14F-4D97-AF65-F5344CB8AC3E}">
        <p14:creationId xmlns:p14="http://schemas.microsoft.com/office/powerpoint/2010/main" val="3074537626"/>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45502" y="609600"/>
            <a:ext cx="7043208" cy="1523494"/>
          </a:xfrm>
        </p:spPr>
        <p:txBody>
          <a:bodyPr/>
          <a:lstStyle/>
          <a:p>
            <a:r>
              <a:rPr lang="en-US" dirty="0"/>
              <a:t>Mindfulness</a:t>
            </a:r>
          </a:p>
        </p:txBody>
      </p:sp>
      <p:sp>
        <p:nvSpPr>
          <p:cNvPr id="4" name="Text Placeholder 3"/>
          <p:cNvSpPr>
            <a:spLocks noGrp="1"/>
          </p:cNvSpPr>
          <p:nvPr>
            <p:ph type="body" sz="quarter" idx="10"/>
          </p:nvPr>
        </p:nvSpPr>
        <p:spPr>
          <a:xfrm>
            <a:off x="722049" y="1828800"/>
            <a:ext cx="7690114" cy="1384994"/>
          </a:xfrm>
        </p:spPr>
        <p:txBody>
          <a:bodyPr/>
          <a:lstStyle/>
          <a:p>
            <a:r>
              <a:rPr lang="en-US" dirty="0"/>
              <a:t>Exercise 12     Persistence</a:t>
            </a:r>
            <a:r>
              <a:rPr lang="en-US" sz="3200" dirty="0"/>
              <a:t> (Challenge Meditation. -tracking I-E, responding  and Self Correcting)  -</a:t>
            </a:r>
            <a:r>
              <a:rPr lang="en-US" sz="3200" dirty="0" err="1"/>
              <a:t>Taichi</a:t>
            </a:r>
            <a:r>
              <a:rPr lang="en-US" sz="3200" dirty="0"/>
              <a:t> – how is it working </a:t>
            </a:r>
          </a:p>
        </p:txBody>
      </p:sp>
    </p:spTree>
    <p:extLst>
      <p:ext uri="{BB962C8B-B14F-4D97-AF65-F5344CB8AC3E}">
        <p14:creationId xmlns:p14="http://schemas.microsoft.com/office/powerpoint/2010/main" val="3811091799"/>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7933" y="1066800"/>
            <a:ext cx="8229600" cy="4524315"/>
          </a:xfrm>
          <a:prstGeom prst="rect">
            <a:avLst/>
          </a:prstGeom>
        </p:spPr>
        <p:txBody>
          <a:bodyPr wrap="square">
            <a:spAutoFit/>
          </a:bodyPr>
          <a:lstStyle/>
          <a:p>
            <a:pPr marL="514350" indent="-514350">
              <a:buFontTx/>
              <a:buAutoNum type="arabicPeriod"/>
            </a:pPr>
            <a:r>
              <a:rPr lang="en-US" sz="3200" dirty="0"/>
              <a:t>Meeting our needs or goals ultimately depends on our expectations and ability to observe and work with reality </a:t>
            </a:r>
          </a:p>
          <a:p>
            <a:pPr marL="514350" indent="-514350">
              <a:buFontTx/>
              <a:buAutoNum type="arabicPeriod"/>
            </a:pPr>
            <a:endParaRPr lang="en-US" sz="3200" dirty="0"/>
          </a:p>
          <a:p>
            <a:pPr marL="514350" indent="-514350">
              <a:buFontTx/>
              <a:buAutoNum type="arabicPeriod"/>
            </a:pPr>
            <a:r>
              <a:rPr lang="en-US" sz="3200" dirty="0"/>
              <a:t>Self reflection is critical to keeping us in touch with reality, our personal reality and our outcomes so that we can set our path and self correction as necessary </a:t>
            </a:r>
          </a:p>
          <a:p>
            <a:pPr marL="514350" indent="-514350">
              <a:buAutoNum type="arabicPeriod"/>
            </a:pPr>
            <a:endParaRPr lang="en-US" sz="3200" dirty="0"/>
          </a:p>
        </p:txBody>
      </p:sp>
      <p:sp>
        <p:nvSpPr>
          <p:cNvPr id="5" name="Title 1"/>
          <p:cNvSpPr>
            <a:spLocks noGrp="1"/>
          </p:cNvSpPr>
          <p:nvPr>
            <p:ph type="title"/>
          </p:nvPr>
        </p:nvSpPr>
        <p:spPr/>
        <p:txBody>
          <a:bodyPr/>
          <a:lstStyle/>
          <a:p>
            <a:r>
              <a:rPr lang="en-US" dirty="0"/>
              <a:t>Mindfulness: A Critical Process</a:t>
            </a:r>
          </a:p>
        </p:txBody>
      </p:sp>
    </p:spTree>
    <p:extLst>
      <p:ext uri="{BB962C8B-B14F-4D97-AF65-F5344CB8AC3E}">
        <p14:creationId xmlns:p14="http://schemas.microsoft.com/office/powerpoint/2010/main" val="2130624835"/>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55600" y="1066800"/>
            <a:ext cx="8229600" cy="5509200"/>
          </a:xfrm>
          <a:prstGeom prst="rect">
            <a:avLst/>
          </a:prstGeom>
        </p:spPr>
        <p:txBody>
          <a:bodyPr wrap="square">
            <a:spAutoFit/>
          </a:bodyPr>
          <a:lstStyle/>
          <a:p>
            <a:r>
              <a:rPr lang="en-US" sz="3200" dirty="0"/>
              <a:t>3. BUT Self Reflection also gives us the ability to create future goals or expectations </a:t>
            </a:r>
          </a:p>
          <a:p>
            <a:endParaRPr lang="en-US" sz="3200" dirty="0"/>
          </a:p>
          <a:p>
            <a:r>
              <a:rPr lang="en-US" sz="3200" dirty="0"/>
              <a:t>4. This gives us the ability to choose alternatives and the ability to override even our basic needs</a:t>
            </a:r>
          </a:p>
          <a:p>
            <a:endParaRPr lang="en-US" sz="3200" dirty="0"/>
          </a:p>
          <a:p>
            <a:r>
              <a:rPr lang="en-US" sz="3200" dirty="0"/>
              <a:t>5. Expecting goals that are unreasonable, unattainable  or self destructive lead us to at </a:t>
            </a:r>
            <a:r>
              <a:rPr lang="en-US" sz="3200" dirty="0">
                <a:sym typeface="Wingdings" panose="05000000000000000000" pitchFamily="2" charset="2"/>
              </a:rPr>
              <a:t>best acquire temporary happiness.</a:t>
            </a:r>
          </a:p>
          <a:p>
            <a:endParaRPr lang="en-US" sz="3200" dirty="0">
              <a:sym typeface="Wingdings" panose="05000000000000000000" pitchFamily="2" charset="2"/>
            </a:endParaRPr>
          </a:p>
          <a:p>
            <a:r>
              <a:rPr lang="en-US" sz="3200" dirty="0">
                <a:sym typeface="Wingdings" panose="05000000000000000000" pitchFamily="2" charset="2"/>
              </a:rPr>
              <a:t>6. All changes, good and bad, change the brain</a:t>
            </a:r>
          </a:p>
        </p:txBody>
      </p:sp>
      <p:sp>
        <p:nvSpPr>
          <p:cNvPr id="5" name="Title 1"/>
          <p:cNvSpPr>
            <a:spLocks noGrp="1"/>
          </p:cNvSpPr>
          <p:nvPr>
            <p:ph type="title"/>
          </p:nvPr>
        </p:nvSpPr>
        <p:spPr/>
        <p:txBody>
          <a:bodyPr/>
          <a:lstStyle/>
          <a:p>
            <a:r>
              <a:rPr lang="en-US" dirty="0"/>
              <a:t>Mindfulness: A Critical Process</a:t>
            </a:r>
          </a:p>
        </p:txBody>
      </p:sp>
    </p:spTree>
    <p:extLst>
      <p:ext uri="{BB962C8B-B14F-4D97-AF65-F5344CB8AC3E}">
        <p14:creationId xmlns:p14="http://schemas.microsoft.com/office/powerpoint/2010/main" val="2236753790"/>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Mindfulness: A Critical Process</a:t>
            </a:r>
          </a:p>
        </p:txBody>
      </p:sp>
      <p:sp>
        <p:nvSpPr>
          <p:cNvPr id="3" name="Text Placeholder 2"/>
          <p:cNvSpPr>
            <a:spLocks noGrp="1"/>
          </p:cNvSpPr>
          <p:nvPr>
            <p:ph type="body" sz="quarter" idx="10"/>
          </p:nvPr>
        </p:nvSpPr>
        <p:spPr>
          <a:xfrm>
            <a:off x="381000" y="1066800"/>
            <a:ext cx="8534400" cy="5435334"/>
          </a:xfrm>
        </p:spPr>
        <p:txBody>
          <a:bodyPr/>
          <a:lstStyle/>
          <a:p>
            <a:pPr marL="0" indent="0">
              <a:buNone/>
            </a:pPr>
            <a:r>
              <a:rPr lang="en-US" b="1" u="sng" dirty="0"/>
              <a:t>Functional Priority</a:t>
            </a:r>
          </a:p>
          <a:p>
            <a:pPr marL="0" indent="0">
              <a:buNone/>
            </a:pPr>
            <a:endParaRPr lang="en-US" sz="2400" dirty="0"/>
          </a:p>
          <a:p>
            <a:pPr marL="0" indent="0">
              <a:buNone/>
            </a:pPr>
            <a:r>
              <a:rPr lang="en-US" sz="2400" dirty="0">
                <a:solidFill>
                  <a:schemeClr val="accent5">
                    <a:lumMod val="75000"/>
                  </a:schemeClr>
                </a:solidFill>
              </a:rPr>
              <a:t>First Layer  </a:t>
            </a:r>
            <a:r>
              <a:rPr lang="en-US" sz="2400" dirty="0"/>
              <a:t>ATTITUDE </a:t>
            </a:r>
          </a:p>
          <a:p>
            <a:pPr marL="0" indent="0">
              <a:buNone/>
            </a:pPr>
            <a:r>
              <a:rPr lang="en-US" sz="2400" dirty="0"/>
              <a:t> Cortex </a:t>
            </a:r>
            <a:r>
              <a:rPr lang="en-US" sz="2400" dirty="0">
                <a:sym typeface="Wingdings" panose="05000000000000000000" pitchFamily="2" charset="2"/>
              </a:rPr>
              <a:t></a:t>
            </a:r>
            <a:r>
              <a:rPr lang="en-US" sz="2400" dirty="0"/>
              <a:t> Likes/Dislikes</a:t>
            </a:r>
            <a:r>
              <a:rPr lang="en-US" sz="2400" dirty="0">
                <a:sym typeface="Wingdings" panose="05000000000000000000" pitchFamily="2" charset="2"/>
              </a:rPr>
              <a:t></a:t>
            </a:r>
            <a:r>
              <a:rPr lang="en-US" sz="2400" dirty="0"/>
              <a:t> Choice/Intent </a:t>
            </a:r>
            <a:r>
              <a:rPr lang="en-US" sz="2400" dirty="0">
                <a:sym typeface="Wingdings" panose="05000000000000000000" pitchFamily="2" charset="2"/>
              </a:rPr>
              <a:t></a:t>
            </a:r>
            <a:r>
              <a:rPr lang="en-US" sz="2400" dirty="0"/>
              <a:t>Survival</a:t>
            </a:r>
          </a:p>
          <a:p>
            <a:pPr marL="0" indent="0">
              <a:buNone/>
            </a:pPr>
            <a:endParaRPr lang="en-US" sz="2400" dirty="0"/>
          </a:p>
          <a:p>
            <a:pPr marL="0" indent="0">
              <a:buNone/>
            </a:pPr>
            <a:r>
              <a:rPr lang="en-US" sz="2400" dirty="0">
                <a:solidFill>
                  <a:schemeClr val="accent5">
                    <a:lumMod val="75000"/>
                  </a:schemeClr>
                </a:solidFill>
              </a:rPr>
              <a:t>Second Layer </a:t>
            </a:r>
            <a:r>
              <a:rPr lang="en-US" sz="2400" dirty="0"/>
              <a:t>EMOTION</a:t>
            </a:r>
          </a:p>
          <a:p>
            <a:pPr marL="0" indent="0">
              <a:buNone/>
            </a:pPr>
            <a:r>
              <a:rPr lang="en-US" sz="2400" dirty="0"/>
              <a:t> Limbic </a:t>
            </a:r>
            <a:r>
              <a:rPr lang="en-US" sz="2400" dirty="0">
                <a:sym typeface="Wingdings" panose="05000000000000000000" pitchFamily="2" charset="2"/>
              </a:rPr>
              <a:t></a:t>
            </a:r>
            <a:r>
              <a:rPr lang="en-US" sz="2400" dirty="0"/>
              <a:t> Attachment </a:t>
            </a:r>
            <a:r>
              <a:rPr lang="en-US" sz="2400" dirty="0">
                <a:sym typeface="Wingdings" panose="05000000000000000000" pitchFamily="2" charset="2"/>
              </a:rPr>
              <a:t> Yearning</a:t>
            </a:r>
            <a:r>
              <a:rPr lang="en-US" sz="2400" dirty="0"/>
              <a:t> </a:t>
            </a:r>
            <a:r>
              <a:rPr lang="en-US" sz="2400" dirty="0">
                <a:sym typeface="Wingdings" panose="05000000000000000000" pitchFamily="2" charset="2"/>
              </a:rPr>
              <a:t></a:t>
            </a:r>
            <a:r>
              <a:rPr lang="en-US" sz="2400" dirty="0"/>
              <a:t> Survival</a:t>
            </a:r>
          </a:p>
          <a:p>
            <a:pPr marL="0" indent="0">
              <a:buNone/>
            </a:pPr>
            <a:endParaRPr lang="en-US" sz="2400" dirty="0"/>
          </a:p>
          <a:p>
            <a:pPr marL="0" indent="0">
              <a:buNone/>
            </a:pPr>
            <a:r>
              <a:rPr lang="en-US" sz="2400" dirty="0">
                <a:solidFill>
                  <a:schemeClr val="accent5">
                    <a:lumMod val="75000"/>
                  </a:schemeClr>
                </a:solidFill>
              </a:rPr>
              <a:t>Third Layer </a:t>
            </a:r>
            <a:r>
              <a:rPr lang="en-US" sz="2400" dirty="0"/>
              <a:t>SENSATION </a:t>
            </a:r>
          </a:p>
          <a:p>
            <a:pPr marL="0" indent="0">
              <a:buNone/>
            </a:pPr>
            <a:r>
              <a:rPr lang="en-US" sz="2400" dirty="0">
                <a:sym typeface="Wingdings" panose="05000000000000000000" pitchFamily="2" charset="2"/>
              </a:rPr>
              <a:t> </a:t>
            </a:r>
            <a:r>
              <a:rPr lang="en-US" sz="2400" dirty="0"/>
              <a:t>Brainstem </a:t>
            </a:r>
            <a:r>
              <a:rPr lang="en-US" sz="2400" dirty="0">
                <a:sym typeface="Wingdings" panose="05000000000000000000" pitchFamily="2" charset="2"/>
              </a:rPr>
              <a:t></a:t>
            </a:r>
            <a:r>
              <a:rPr lang="en-US" sz="2400" dirty="0"/>
              <a:t>(Pleasure/Pain) </a:t>
            </a:r>
            <a:r>
              <a:rPr lang="en-US" sz="2400" dirty="0">
                <a:sym typeface="Wingdings" panose="05000000000000000000" pitchFamily="2" charset="2"/>
              </a:rPr>
              <a:t></a:t>
            </a:r>
            <a:r>
              <a:rPr lang="en-US" sz="2400" dirty="0"/>
              <a:t> Survival</a:t>
            </a:r>
          </a:p>
          <a:p>
            <a:pPr marL="0" indent="0">
              <a:buNone/>
            </a:pPr>
            <a:endParaRPr lang="en-US" sz="2800" dirty="0"/>
          </a:p>
          <a:p>
            <a:pPr marL="0" indent="0">
              <a:buNone/>
            </a:pPr>
            <a:r>
              <a:rPr lang="en-US" sz="2400" dirty="0"/>
              <a:t>These are equivalent but not the same</a:t>
            </a:r>
            <a:r>
              <a:rPr lang="en-US" sz="2400" dirty="0">
                <a:sym typeface="Wingdings" panose="05000000000000000000" pitchFamily="2" charset="2"/>
              </a:rPr>
              <a:t> </a:t>
            </a:r>
            <a:r>
              <a:rPr lang="en-US" sz="2400" dirty="0"/>
              <a:t>If higher order fails the default is the next layer</a:t>
            </a:r>
          </a:p>
        </p:txBody>
      </p:sp>
    </p:spTree>
    <p:extLst>
      <p:ext uri="{BB962C8B-B14F-4D97-AF65-F5344CB8AC3E}">
        <p14:creationId xmlns:p14="http://schemas.microsoft.com/office/powerpoint/2010/main" val="2228475393"/>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Mindfulness: A Critical Process</a:t>
            </a:r>
          </a:p>
        </p:txBody>
      </p:sp>
      <p:sp>
        <p:nvSpPr>
          <p:cNvPr id="3" name="Text Placeholder 2"/>
          <p:cNvSpPr>
            <a:spLocks noGrp="1"/>
          </p:cNvSpPr>
          <p:nvPr>
            <p:ph type="body" sz="quarter" idx="10"/>
          </p:nvPr>
        </p:nvSpPr>
        <p:spPr>
          <a:xfrm>
            <a:off x="381000" y="1411552"/>
            <a:ext cx="8382000" cy="4518160"/>
          </a:xfrm>
        </p:spPr>
        <p:txBody>
          <a:bodyPr/>
          <a:lstStyle/>
          <a:p>
            <a:r>
              <a:rPr lang="en-US" dirty="0"/>
              <a:t>Training the brain to give the brainstem priority</a:t>
            </a:r>
          </a:p>
          <a:p>
            <a:pPr lvl="1"/>
            <a:r>
              <a:rPr lang="en-US" dirty="0"/>
              <a:t>Allows for more direct observation</a:t>
            </a:r>
          </a:p>
          <a:p>
            <a:pPr lvl="1"/>
            <a:r>
              <a:rPr lang="en-US" dirty="0"/>
              <a:t>Reduce judgement by reducing attachment (Limbic) to thinking, feelings, and behavior</a:t>
            </a:r>
          </a:p>
          <a:p>
            <a:pPr lvl="1"/>
            <a:r>
              <a:rPr lang="en-US" dirty="0"/>
              <a:t>Learning to accept reality</a:t>
            </a:r>
          </a:p>
          <a:p>
            <a:pPr marL="517525" lvl="1" indent="0">
              <a:buNone/>
            </a:pPr>
            <a:endParaRPr lang="en-US" dirty="0"/>
          </a:p>
          <a:p>
            <a:pPr marL="517525" lvl="1" indent="0">
              <a:buNone/>
            </a:pPr>
            <a:r>
              <a:rPr lang="en-US" dirty="0"/>
              <a:t>Learning how to observe (awareness) what we want, need, think, say, do, and how we self regulate in the presence of external reality.  </a:t>
            </a:r>
          </a:p>
          <a:p>
            <a:endParaRPr lang="en-US" dirty="0"/>
          </a:p>
        </p:txBody>
      </p:sp>
    </p:spTree>
    <p:extLst>
      <p:ext uri="{BB962C8B-B14F-4D97-AF65-F5344CB8AC3E}">
        <p14:creationId xmlns:p14="http://schemas.microsoft.com/office/powerpoint/2010/main" val="2266243635"/>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45502" y="609600"/>
            <a:ext cx="7043208" cy="1523494"/>
          </a:xfrm>
        </p:spPr>
        <p:txBody>
          <a:bodyPr/>
          <a:lstStyle/>
          <a:p>
            <a:r>
              <a:rPr lang="en-US" dirty="0"/>
              <a:t>Mindfulness</a:t>
            </a:r>
          </a:p>
        </p:txBody>
      </p:sp>
      <p:sp>
        <p:nvSpPr>
          <p:cNvPr id="4" name="Text Placeholder 3"/>
          <p:cNvSpPr>
            <a:spLocks noGrp="1"/>
          </p:cNvSpPr>
          <p:nvPr>
            <p:ph type="body" sz="quarter" idx="10"/>
          </p:nvPr>
        </p:nvSpPr>
        <p:spPr>
          <a:xfrm>
            <a:off x="762000" y="1905000"/>
            <a:ext cx="7690114" cy="1384994"/>
          </a:xfrm>
        </p:spPr>
        <p:txBody>
          <a:bodyPr/>
          <a:lstStyle/>
          <a:p>
            <a:r>
              <a:rPr lang="en-US" dirty="0"/>
              <a:t>Exercise 13     Watch </a:t>
            </a:r>
            <a:r>
              <a:rPr lang="en-US" sz="3200" dirty="0"/>
              <a:t>(Awareness of third person has grown improving observing, tracking, responding and self correcting)  - how is it working? </a:t>
            </a:r>
          </a:p>
        </p:txBody>
      </p:sp>
    </p:spTree>
    <p:extLst>
      <p:ext uri="{BB962C8B-B14F-4D97-AF65-F5344CB8AC3E}">
        <p14:creationId xmlns:p14="http://schemas.microsoft.com/office/powerpoint/2010/main" val="3756285488"/>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bg2">
                    <a:lumMod val="60000"/>
                    <a:lumOff val="40000"/>
                  </a:schemeClr>
                </a:solidFill>
              </a:rPr>
              <a:t>First Stop</a:t>
            </a:r>
          </a:p>
        </p:txBody>
      </p:sp>
      <p:sp>
        <p:nvSpPr>
          <p:cNvPr id="3" name="Text Placeholder 2"/>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1715746905"/>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304800" y="1066800"/>
            <a:ext cx="8382000" cy="5318379"/>
          </a:xfrm>
        </p:spPr>
        <p:txBody>
          <a:bodyPr/>
          <a:lstStyle/>
          <a:p>
            <a:pPr marL="0" indent="0">
              <a:buNone/>
            </a:pPr>
            <a:r>
              <a:rPr lang="en-US" b="1" u="sng" dirty="0"/>
              <a:t>Thinking Patterns (Our Story)</a:t>
            </a:r>
          </a:p>
          <a:p>
            <a:pPr marL="0" indent="0">
              <a:buNone/>
            </a:pPr>
            <a:endParaRPr lang="en-US" b="1" u="sng" dirty="0"/>
          </a:p>
          <a:p>
            <a:pPr marL="0" indent="0">
              <a:buNone/>
            </a:pPr>
            <a:r>
              <a:rPr lang="en-US" dirty="0"/>
              <a:t>Watch your thoughts…they become words</a:t>
            </a:r>
          </a:p>
          <a:p>
            <a:pPr marL="0" indent="0">
              <a:buNone/>
            </a:pPr>
            <a:r>
              <a:rPr lang="en-US" dirty="0"/>
              <a:t>Watch your words…they become actions</a:t>
            </a:r>
          </a:p>
          <a:p>
            <a:pPr marL="0" indent="0">
              <a:buNone/>
            </a:pPr>
            <a:r>
              <a:rPr lang="en-US" dirty="0"/>
              <a:t>Watch your actions…they become patterns</a:t>
            </a:r>
          </a:p>
          <a:p>
            <a:pPr marL="0" indent="0">
              <a:buNone/>
            </a:pPr>
            <a:r>
              <a:rPr lang="en-US" dirty="0"/>
              <a:t>Watch your patterns…they become habits</a:t>
            </a:r>
          </a:p>
          <a:p>
            <a:pPr marL="0" indent="0">
              <a:buNone/>
            </a:pPr>
            <a:r>
              <a:rPr lang="en-US" dirty="0"/>
              <a:t>Watch your habits…the become character</a:t>
            </a:r>
          </a:p>
          <a:p>
            <a:pPr marL="0" indent="0">
              <a:buNone/>
            </a:pPr>
            <a:r>
              <a:rPr lang="en-US" dirty="0"/>
              <a:t>Watch your character... It becomes your destiny</a:t>
            </a:r>
          </a:p>
          <a:p>
            <a:pPr marL="0" indent="0">
              <a:buNone/>
            </a:pPr>
            <a:endParaRPr lang="en-US" dirty="0"/>
          </a:p>
          <a:p>
            <a:pPr marL="0" indent="0">
              <a:buNone/>
            </a:pPr>
            <a:r>
              <a:rPr lang="en-US" dirty="0"/>
              <a:t>Lao Tzu</a:t>
            </a:r>
          </a:p>
        </p:txBody>
      </p:sp>
      <p:sp>
        <p:nvSpPr>
          <p:cNvPr id="4" name="Title 3"/>
          <p:cNvSpPr>
            <a:spLocks noGrp="1"/>
          </p:cNvSpPr>
          <p:nvPr>
            <p:ph type="title"/>
          </p:nvPr>
        </p:nvSpPr>
        <p:spPr>
          <a:xfrm>
            <a:off x="381000" y="230188"/>
            <a:ext cx="8382000" cy="664797"/>
          </a:xfrm>
        </p:spPr>
        <p:txBody>
          <a:bodyPr/>
          <a:lstStyle/>
          <a:p>
            <a:r>
              <a:rPr lang="en-US" dirty="0"/>
              <a:t>Mindfulness: A Critical Process</a:t>
            </a:r>
            <a:endParaRPr lang="en-US" sz="3600" dirty="0"/>
          </a:p>
        </p:txBody>
      </p:sp>
    </p:spTree>
    <p:extLst>
      <p:ext uri="{BB962C8B-B14F-4D97-AF65-F5344CB8AC3E}">
        <p14:creationId xmlns:p14="http://schemas.microsoft.com/office/powerpoint/2010/main" val="200580415"/>
      </p:ext>
    </p:extLst>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Mindfulness</a:t>
            </a:r>
          </a:p>
        </p:txBody>
      </p:sp>
      <p:sp>
        <p:nvSpPr>
          <p:cNvPr id="4" name="Text Placeholder 3"/>
          <p:cNvSpPr>
            <a:spLocks noGrp="1"/>
          </p:cNvSpPr>
          <p:nvPr>
            <p:ph type="body" sz="quarter" idx="10"/>
          </p:nvPr>
        </p:nvSpPr>
        <p:spPr/>
        <p:txBody>
          <a:bodyPr/>
          <a:lstStyle/>
          <a:p>
            <a:r>
              <a:rPr lang="en-US" dirty="0"/>
              <a:t>Exercise 3      Watching   </a:t>
            </a:r>
            <a:r>
              <a:rPr lang="en-US" dirty="0">
                <a:solidFill>
                  <a:schemeClr val="accent5">
                    <a:lumMod val="75000"/>
                  </a:schemeClr>
                </a:solidFill>
              </a:rPr>
              <a:t> Our Story</a:t>
            </a:r>
          </a:p>
        </p:txBody>
      </p:sp>
    </p:spTree>
    <p:extLst>
      <p:ext uri="{BB962C8B-B14F-4D97-AF65-F5344CB8AC3E}">
        <p14:creationId xmlns:p14="http://schemas.microsoft.com/office/powerpoint/2010/main" val="2324070789"/>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Mindfulness: A Critical Process</a:t>
            </a:r>
          </a:p>
        </p:txBody>
      </p:sp>
      <p:sp>
        <p:nvSpPr>
          <p:cNvPr id="3" name="Text Placeholder 2"/>
          <p:cNvSpPr>
            <a:spLocks noGrp="1"/>
          </p:cNvSpPr>
          <p:nvPr>
            <p:ph type="body" sz="quarter" idx="10"/>
          </p:nvPr>
        </p:nvSpPr>
        <p:spPr>
          <a:xfrm>
            <a:off x="381000" y="1411552"/>
            <a:ext cx="8382000" cy="6647974"/>
          </a:xfrm>
        </p:spPr>
        <p:txBody>
          <a:bodyPr/>
          <a:lstStyle/>
          <a:p>
            <a:pPr marL="0" indent="0">
              <a:buNone/>
            </a:pPr>
            <a:r>
              <a:rPr lang="en-US" b="1" u="sng" dirty="0"/>
              <a:t>Patterns of Emotions</a:t>
            </a:r>
          </a:p>
          <a:p>
            <a:endParaRPr lang="en-US" dirty="0"/>
          </a:p>
          <a:p>
            <a:r>
              <a:rPr lang="en-US" dirty="0"/>
              <a:t>Emotions are difficulty to identify</a:t>
            </a:r>
          </a:p>
          <a:p>
            <a:r>
              <a:rPr lang="en-US" dirty="0"/>
              <a:t>People experience more than one at the same time, e.g. fear/anger, love/hate</a:t>
            </a:r>
          </a:p>
          <a:p>
            <a:r>
              <a:rPr lang="en-US" dirty="0"/>
              <a:t>Some Emotions are basic, some complex and some complicated, e.g. scared, helpless, insignificant</a:t>
            </a:r>
          </a:p>
          <a:p>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2918222828"/>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1413592" cy="6858000"/>
          </a:xfrm>
        </p:spPr>
        <p:txBody>
          <a:bodyPr vert="wordArtVert"/>
          <a:lstStyle/>
          <a:p>
            <a:r>
              <a:rPr lang="en-US" sz="4200" dirty="0"/>
              <a:t>Levels of </a:t>
            </a:r>
            <a:r>
              <a:rPr lang="en-US" sz="4400" dirty="0"/>
              <a:t>Emotions</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30396" y="0"/>
            <a:ext cx="7467601" cy="6858000"/>
          </a:xfrm>
          <a:prstGeom prst="rect">
            <a:avLst/>
          </a:prstGeom>
        </p:spPr>
      </p:pic>
    </p:spTree>
    <p:extLst>
      <p:ext uri="{BB962C8B-B14F-4D97-AF65-F5344CB8AC3E}">
        <p14:creationId xmlns:p14="http://schemas.microsoft.com/office/powerpoint/2010/main" val="1232067275"/>
      </p:ext>
    </p:extLst>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10863" cy="6246812"/>
          </a:xfrm>
        </p:spPr>
        <p:txBody>
          <a:bodyPr vert="wordArtVert"/>
          <a:lstStyle/>
          <a:p>
            <a:r>
              <a:rPr lang="en-US" dirty="0"/>
              <a:t>Emotion</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52600" y="0"/>
            <a:ext cx="7391400" cy="6858000"/>
          </a:xfrm>
          <a:prstGeom prst="rect">
            <a:avLst/>
          </a:prstGeom>
        </p:spPr>
      </p:pic>
    </p:spTree>
    <p:extLst>
      <p:ext uri="{BB962C8B-B14F-4D97-AF65-F5344CB8AC3E}">
        <p14:creationId xmlns:p14="http://schemas.microsoft.com/office/powerpoint/2010/main" val="494674518"/>
      </p:ext>
    </p:extLst>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Mindfulness: A Critical Process</a:t>
            </a:r>
          </a:p>
        </p:txBody>
      </p:sp>
      <p:sp>
        <p:nvSpPr>
          <p:cNvPr id="3" name="TextBox 2"/>
          <p:cNvSpPr txBox="1"/>
          <p:nvPr/>
        </p:nvSpPr>
        <p:spPr>
          <a:xfrm>
            <a:off x="381000" y="1447800"/>
            <a:ext cx="8610600" cy="4154984"/>
          </a:xfrm>
          <a:prstGeom prst="rect">
            <a:avLst/>
          </a:prstGeom>
          <a:noFill/>
        </p:spPr>
        <p:txBody>
          <a:bodyPr wrap="square" rtlCol="0">
            <a:spAutoFit/>
          </a:bodyPr>
          <a:lstStyle/>
          <a:p>
            <a:r>
              <a:rPr lang="en-US" sz="4800" dirty="0"/>
              <a:t>Intensity of emotions:</a:t>
            </a:r>
          </a:p>
          <a:p>
            <a:pPr marL="914400" indent="-914400">
              <a:buAutoNum type="arabicPeriod"/>
            </a:pPr>
            <a:r>
              <a:rPr lang="en-US" sz="3600" dirty="0"/>
              <a:t>Make us feel right/wrong</a:t>
            </a:r>
          </a:p>
          <a:p>
            <a:pPr marL="914400" indent="-914400">
              <a:buAutoNum type="arabicPeriod"/>
            </a:pPr>
            <a:r>
              <a:rPr lang="en-US" sz="3600" dirty="0"/>
              <a:t>Make us feel in control/overwhelmed</a:t>
            </a:r>
          </a:p>
          <a:p>
            <a:pPr marL="914400" indent="-914400">
              <a:buAutoNum type="arabicPeriod"/>
            </a:pPr>
            <a:r>
              <a:rPr lang="en-US" sz="3600" dirty="0"/>
              <a:t>Make us feel powerful/helpless</a:t>
            </a:r>
          </a:p>
          <a:p>
            <a:pPr marL="914400" indent="-914400">
              <a:buAutoNum type="arabicPeriod"/>
            </a:pPr>
            <a:r>
              <a:rPr lang="en-US" sz="3600" dirty="0"/>
              <a:t>Make us feel determined/hopeless</a:t>
            </a:r>
          </a:p>
          <a:p>
            <a:pPr marL="914400" indent="-914400">
              <a:buAutoNum type="arabicPeriod"/>
            </a:pPr>
            <a:endParaRPr lang="en-US" sz="3600" dirty="0"/>
          </a:p>
          <a:p>
            <a:r>
              <a:rPr lang="en-US" sz="3600" dirty="0"/>
              <a:t>Emotions attach to our story and support it</a:t>
            </a:r>
          </a:p>
        </p:txBody>
      </p:sp>
    </p:spTree>
    <p:extLst>
      <p:ext uri="{BB962C8B-B14F-4D97-AF65-F5344CB8AC3E}">
        <p14:creationId xmlns:p14="http://schemas.microsoft.com/office/powerpoint/2010/main" val="2989791337"/>
      </p:ext>
    </p:extLst>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675634" cy="6399212"/>
          </a:xfrm>
        </p:spPr>
        <p:txBody>
          <a:bodyPr vert="wordArtVert"/>
          <a:lstStyle/>
          <a:p>
            <a:r>
              <a:rPr lang="en-US" sz="4000" dirty="0"/>
              <a:t>INTENSITY</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52600" y="0"/>
            <a:ext cx="7405511" cy="6858000"/>
          </a:xfrm>
          <a:prstGeom prst="rect">
            <a:avLst/>
          </a:prstGeom>
        </p:spPr>
      </p:pic>
    </p:spTree>
    <p:extLst>
      <p:ext uri="{BB962C8B-B14F-4D97-AF65-F5344CB8AC3E}">
        <p14:creationId xmlns:p14="http://schemas.microsoft.com/office/powerpoint/2010/main" val="3781658164"/>
      </p:ext>
    </p:extLst>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608115" cy="6627812"/>
          </a:xfrm>
        </p:spPr>
        <p:txBody>
          <a:bodyPr vert="wordArtVert"/>
          <a:lstStyle/>
          <a:p>
            <a:r>
              <a:rPr lang="en-US" sz="3600" dirty="0" err="1"/>
              <a:t>REACTIvity</a:t>
            </a:r>
            <a:endParaRPr lang="en-US" sz="3600" dirty="0"/>
          </a:p>
        </p:txBody>
      </p:sp>
      <p:pic>
        <p:nvPicPr>
          <p:cNvPr id="1026" name="Picture 2" descr="https://braintracts.files.wordpress.com/2015/02/feelings-vocab-wheel.jpg?w=665&amp;h=66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14288"/>
            <a:ext cx="7620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1429991"/>
      </p:ext>
    </p:extLst>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381000" y="1411552"/>
            <a:ext cx="8382000" cy="3151632"/>
          </a:xfrm>
        </p:spPr>
        <p:txBody>
          <a:bodyPr/>
          <a:lstStyle/>
          <a:p>
            <a:pPr marL="0" indent="0">
              <a:buNone/>
            </a:pPr>
            <a:r>
              <a:rPr lang="en-US" b="1" u="sng" dirty="0"/>
              <a:t>Patterns of Behavior</a:t>
            </a:r>
          </a:p>
          <a:p>
            <a:endParaRPr lang="en-US" dirty="0"/>
          </a:p>
          <a:p>
            <a:r>
              <a:rPr lang="en-US" dirty="0"/>
              <a:t>What you practice is what you do</a:t>
            </a:r>
          </a:p>
          <a:p>
            <a:r>
              <a:rPr lang="en-US" dirty="0"/>
              <a:t>What you practice establishes your skill set</a:t>
            </a:r>
          </a:p>
          <a:p>
            <a:r>
              <a:rPr lang="en-US" dirty="0"/>
              <a:t>What you practice defines your potential</a:t>
            </a:r>
          </a:p>
          <a:p>
            <a:r>
              <a:rPr lang="en-US" dirty="0"/>
              <a:t>What you practice leads to specific outcomes</a:t>
            </a:r>
          </a:p>
        </p:txBody>
      </p:sp>
      <p:sp>
        <p:nvSpPr>
          <p:cNvPr id="4" name="Title 1"/>
          <p:cNvSpPr>
            <a:spLocks noGrp="1"/>
          </p:cNvSpPr>
          <p:nvPr>
            <p:ph type="title"/>
          </p:nvPr>
        </p:nvSpPr>
        <p:spPr/>
        <p:txBody>
          <a:bodyPr/>
          <a:lstStyle/>
          <a:p>
            <a:r>
              <a:rPr lang="en-US" dirty="0"/>
              <a:t>Mindfulness: A Critical Process</a:t>
            </a:r>
          </a:p>
        </p:txBody>
      </p:sp>
    </p:spTree>
    <p:extLst>
      <p:ext uri="{BB962C8B-B14F-4D97-AF65-F5344CB8AC3E}">
        <p14:creationId xmlns:p14="http://schemas.microsoft.com/office/powerpoint/2010/main" val="2971121536"/>
      </p:ext>
    </p:extLst>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Mindfulness: A Critical Process</a:t>
            </a:r>
          </a:p>
        </p:txBody>
      </p:sp>
      <p:sp>
        <p:nvSpPr>
          <p:cNvPr id="3" name="Text Placeholder 2"/>
          <p:cNvSpPr>
            <a:spLocks noGrp="1"/>
          </p:cNvSpPr>
          <p:nvPr>
            <p:ph type="body" sz="quarter" idx="10"/>
          </p:nvPr>
        </p:nvSpPr>
        <p:spPr>
          <a:xfrm>
            <a:off x="381000" y="1411552"/>
            <a:ext cx="8382000" cy="4382738"/>
          </a:xfrm>
        </p:spPr>
        <p:txBody>
          <a:bodyPr/>
          <a:lstStyle/>
          <a:p>
            <a:r>
              <a:rPr lang="en-US" dirty="0"/>
              <a:t>Happiness requires effective self reflection of thoughts, feelings, behavior and outcomes.</a:t>
            </a:r>
          </a:p>
          <a:p>
            <a:endParaRPr lang="en-US" dirty="0"/>
          </a:p>
          <a:p>
            <a:r>
              <a:rPr lang="en-US" dirty="0"/>
              <a:t>Happiness requires that we keep in touch with  reality and clarify what works in our life leading to effectiveness, efficacy and self-correction. </a:t>
            </a:r>
          </a:p>
          <a:p>
            <a:endParaRPr lang="en-US" dirty="0"/>
          </a:p>
          <a:p>
            <a:r>
              <a:rPr lang="en-US" dirty="0"/>
              <a:t>These processes requires </a:t>
            </a:r>
            <a:r>
              <a:rPr lang="en-US" dirty="0">
                <a:solidFill>
                  <a:schemeClr val="accent5">
                    <a:lumMod val="75000"/>
                  </a:schemeClr>
                </a:solidFill>
              </a:rPr>
              <a:t>self-reflection, Co-regulation and self-regulation</a:t>
            </a:r>
          </a:p>
        </p:txBody>
      </p:sp>
    </p:spTree>
    <p:extLst>
      <p:ext uri="{BB962C8B-B14F-4D97-AF65-F5344CB8AC3E}">
        <p14:creationId xmlns:p14="http://schemas.microsoft.com/office/powerpoint/2010/main" val="418995436"/>
      </p:ext>
    </p:extLst>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Mindfulness: A Critical Process</a:t>
            </a:r>
          </a:p>
        </p:txBody>
      </p:sp>
      <p:sp>
        <p:nvSpPr>
          <p:cNvPr id="3" name="Text Placeholder 2"/>
          <p:cNvSpPr>
            <a:spLocks noGrp="1"/>
          </p:cNvSpPr>
          <p:nvPr>
            <p:ph type="body" sz="quarter" idx="10"/>
          </p:nvPr>
        </p:nvSpPr>
        <p:spPr>
          <a:xfrm>
            <a:off x="762000" y="894985"/>
            <a:ext cx="8382000" cy="3693319"/>
          </a:xfrm>
        </p:spPr>
        <p:txBody>
          <a:bodyPr/>
          <a:lstStyle/>
          <a:p>
            <a:pPr marL="0" indent="0">
              <a:buNone/>
            </a:pPr>
            <a:r>
              <a:rPr lang="en-US" b="1" u="sng" dirty="0"/>
              <a:t>Skill Building</a:t>
            </a:r>
          </a:p>
          <a:p>
            <a:pPr marL="0" indent="0">
              <a:buNone/>
            </a:pPr>
            <a:endParaRPr lang="en-US" sz="9600" dirty="0"/>
          </a:p>
          <a:p>
            <a:r>
              <a:rPr lang="en-US" sz="9600" dirty="0">
                <a:solidFill>
                  <a:schemeClr val="accent5">
                    <a:lumMod val="75000"/>
                  </a:schemeClr>
                </a:solidFill>
              </a:rPr>
              <a:t>Presence</a:t>
            </a:r>
          </a:p>
        </p:txBody>
      </p:sp>
    </p:spTree>
    <p:extLst>
      <p:ext uri="{BB962C8B-B14F-4D97-AF65-F5344CB8AC3E}">
        <p14:creationId xmlns:p14="http://schemas.microsoft.com/office/powerpoint/2010/main" val="3826325605"/>
      </p:ext>
    </p:extLst>
  </p:cSld>
  <p:clrMapOvr>
    <a:masterClrMapping/>
  </p:clrMapOvr>
  <p:transition>
    <p:fade/>
  </p:transition>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19171"/>
            <a:ext cx="8382000" cy="664797"/>
          </a:xfrm>
        </p:spPr>
        <p:txBody>
          <a:bodyPr/>
          <a:lstStyle/>
          <a:p>
            <a:r>
              <a:rPr lang="en-US" dirty="0">
                <a:solidFill>
                  <a:schemeClr val="bg2">
                    <a:lumMod val="60000"/>
                    <a:lumOff val="40000"/>
                  </a:schemeClr>
                </a:solidFill>
              </a:rPr>
              <a:t>Second Stop</a:t>
            </a:r>
          </a:p>
        </p:txBody>
      </p:sp>
      <p:sp>
        <p:nvSpPr>
          <p:cNvPr id="3" name="Text Placeholder 2"/>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2753716887"/>
      </p:ext>
    </p:extLst>
  </p:cSld>
  <p:clrMapOvr>
    <a:masterClrMapping/>
  </p:clrMapOvr>
  <p:transition>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8849" y="4320541"/>
            <a:ext cx="7167801" cy="1210265"/>
          </a:xfrm>
        </p:spPr>
        <p:txBody>
          <a:bodyPr>
            <a:normAutofit fontScale="90000"/>
          </a:bodyPr>
          <a:lstStyle/>
          <a:p>
            <a:r>
              <a:rPr lang="en-US" dirty="0"/>
              <a:t>What is Mindfulness – loose Definition</a:t>
            </a:r>
          </a:p>
        </p:txBody>
      </p:sp>
      <p:sp>
        <p:nvSpPr>
          <p:cNvPr id="3" name="Content Placeholder 2"/>
          <p:cNvSpPr>
            <a:spLocks noGrp="1"/>
          </p:cNvSpPr>
          <p:nvPr>
            <p:ph idx="1"/>
          </p:nvPr>
        </p:nvSpPr>
        <p:spPr>
          <a:xfrm>
            <a:off x="513159" y="1371600"/>
            <a:ext cx="6400800" cy="2697480"/>
          </a:xfrm>
        </p:spPr>
        <p:txBody>
          <a:bodyPr>
            <a:normAutofit/>
          </a:bodyPr>
          <a:lstStyle/>
          <a:p>
            <a:r>
              <a:rPr lang="en-US" sz="2700" b="1" dirty="0"/>
              <a:t>Mindfulness</a:t>
            </a:r>
            <a:r>
              <a:rPr lang="en-US" sz="2700" dirty="0"/>
              <a:t> is simply </a:t>
            </a:r>
            <a:r>
              <a:rPr lang="en-US" sz="2700" dirty="0">
                <a:solidFill>
                  <a:schemeClr val="accent5">
                    <a:lumMod val="75000"/>
                  </a:schemeClr>
                </a:solidFill>
              </a:rPr>
              <a:t>watching</a:t>
            </a:r>
            <a:r>
              <a:rPr lang="en-US" sz="2700" dirty="0"/>
              <a:t> what is and what happens without judgment so that you have clarity of </a:t>
            </a:r>
            <a:r>
              <a:rPr lang="en-US" sz="2700" dirty="0">
                <a:solidFill>
                  <a:schemeClr val="accent5">
                    <a:lumMod val="75000"/>
                  </a:schemeClr>
                </a:solidFill>
              </a:rPr>
              <a:t>choice</a:t>
            </a:r>
            <a:r>
              <a:rPr lang="en-US" sz="2700" dirty="0"/>
              <a:t> and </a:t>
            </a:r>
            <a:r>
              <a:rPr lang="en-US" sz="2700" dirty="0">
                <a:solidFill>
                  <a:schemeClr val="accent5">
                    <a:lumMod val="75000"/>
                  </a:schemeClr>
                </a:solidFill>
              </a:rPr>
              <a:t>action</a:t>
            </a:r>
          </a:p>
        </p:txBody>
      </p:sp>
    </p:spTree>
    <p:extLst>
      <p:ext uri="{BB962C8B-B14F-4D97-AF65-F5344CB8AC3E}">
        <p14:creationId xmlns:p14="http://schemas.microsoft.com/office/powerpoint/2010/main" val="312260050"/>
      </p:ext>
    </p:extLst>
  </p:cSld>
  <p:clrMapOvr>
    <a:masterClrMapping/>
  </p:clrMapOvr>
  <p:transition>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3159" y="4865633"/>
            <a:ext cx="6400800" cy="1329595"/>
          </a:xfrm>
        </p:spPr>
        <p:txBody>
          <a:bodyPr/>
          <a:lstStyle/>
          <a:p>
            <a:r>
              <a:rPr lang="en-US" dirty="0"/>
              <a:t>What is Mindfulness – Brief Intro</a:t>
            </a:r>
          </a:p>
        </p:txBody>
      </p:sp>
      <p:sp>
        <p:nvSpPr>
          <p:cNvPr id="3" name="Content Placeholder 2"/>
          <p:cNvSpPr>
            <a:spLocks noGrp="1"/>
          </p:cNvSpPr>
          <p:nvPr>
            <p:ph idx="1"/>
          </p:nvPr>
        </p:nvSpPr>
        <p:spPr>
          <a:xfrm>
            <a:off x="513159" y="1371600"/>
            <a:ext cx="6400800" cy="3494033"/>
          </a:xfrm>
        </p:spPr>
        <p:txBody>
          <a:bodyPr>
            <a:normAutofit/>
          </a:bodyPr>
          <a:lstStyle/>
          <a:p>
            <a:r>
              <a:rPr lang="en-US" sz="4500" b="1" dirty="0"/>
              <a:t>Paying Attention</a:t>
            </a:r>
          </a:p>
          <a:p>
            <a:pPr>
              <a:buFont typeface="Wingdings" panose="05000000000000000000" pitchFamily="2" charset="2"/>
              <a:buChar char="v"/>
            </a:pPr>
            <a:r>
              <a:rPr lang="en-US" sz="2100" b="1" dirty="0"/>
              <a:t>One Minute Observation</a:t>
            </a:r>
          </a:p>
          <a:p>
            <a:pPr lvl="1">
              <a:buFont typeface="Wingdings" panose="05000000000000000000" pitchFamily="2" charset="2"/>
              <a:buChar char="v"/>
            </a:pPr>
            <a:r>
              <a:rPr lang="en-US" sz="1950" b="1" dirty="0"/>
              <a:t>Observe</a:t>
            </a:r>
          </a:p>
          <a:p>
            <a:pPr lvl="1">
              <a:buFont typeface="Wingdings" panose="05000000000000000000" pitchFamily="2" charset="2"/>
              <a:buChar char="v"/>
            </a:pPr>
            <a:r>
              <a:rPr lang="en-US" sz="1950" b="1" dirty="0"/>
              <a:t>Describe</a:t>
            </a:r>
          </a:p>
          <a:p>
            <a:pPr lvl="1">
              <a:buFont typeface="Wingdings" panose="05000000000000000000" pitchFamily="2" charset="2"/>
              <a:buChar char="v"/>
            </a:pPr>
            <a:r>
              <a:rPr lang="en-US" sz="1950" b="1" dirty="0"/>
              <a:t>Increased Awareness</a:t>
            </a:r>
          </a:p>
        </p:txBody>
      </p:sp>
    </p:spTree>
    <p:extLst>
      <p:ext uri="{BB962C8B-B14F-4D97-AF65-F5344CB8AC3E}">
        <p14:creationId xmlns:p14="http://schemas.microsoft.com/office/powerpoint/2010/main" val="249609896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mph" presetSubtype="0" repeatCount="100000" fill="remove" nodeType="withEffect">
                                  <p:stCondLst>
                                    <p:cond delay="0"/>
                                  </p:stCondLst>
                                  <p:childTnLst>
                                    <p:animClr clrSpc="rgb" dir="cw">
                                      <p:cBhvr override="childStyle">
                                        <p:cTn id="6" dur="1000" autoRev="1" fill="remove"/>
                                        <p:tgtEl>
                                          <p:spTgt spid="3">
                                            <p:txEl>
                                              <p:pRg st="0" end="0"/>
                                            </p:txEl>
                                          </p:spTgt>
                                        </p:tgtEl>
                                        <p:attrNameLst>
                                          <p:attrName>style.color</p:attrName>
                                        </p:attrNameLst>
                                      </p:cBhvr>
                                      <p:to>
                                        <a:schemeClr val="tx1"/>
                                      </p:to>
                                    </p:animClr>
                                    <p:animClr clrSpc="rgb" dir="cw">
                                      <p:cBhvr>
                                        <p:cTn id="7" dur="1000" autoRev="1" fill="remove"/>
                                        <p:tgtEl>
                                          <p:spTgt spid="3">
                                            <p:txEl>
                                              <p:pRg st="0" end="0"/>
                                            </p:txEl>
                                          </p:spTgt>
                                        </p:tgtEl>
                                        <p:attrNameLst>
                                          <p:attrName>fillcolor</p:attrName>
                                        </p:attrNameLst>
                                      </p:cBhvr>
                                      <p:to>
                                        <a:schemeClr val="tx1"/>
                                      </p:to>
                                    </p:animClr>
                                    <p:set>
                                      <p:cBhvr>
                                        <p:cTn id="8" dur="1000" autoRev="1" fill="remove"/>
                                        <p:tgtEl>
                                          <p:spTgt spid="3">
                                            <p:txEl>
                                              <p:pRg st="0" end="0"/>
                                            </p:txEl>
                                          </p:spTgt>
                                        </p:tgtEl>
                                        <p:attrNameLst>
                                          <p:attrName>fill.type</p:attrName>
                                        </p:attrNameLst>
                                      </p:cBhvr>
                                      <p:to>
                                        <p:strVal val="solid"/>
                                      </p:to>
                                    </p:set>
                                    <p:set>
                                      <p:cBhvr>
                                        <p:cTn id="9" dur="1000" autoRev="1" fill="remove"/>
                                        <p:tgtEl>
                                          <p:spTgt spid="3">
                                            <p:txEl>
                                              <p:pRg st="0" end="0"/>
                                            </p:txEl>
                                          </p:spTgt>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3159" y="5078467"/>
            <a:ext cx="6400800" cy="664797"/>
          </a:xfrm>
        </p:spPr>
        <p:txBody>
          <a:bodyPr/>
          <a:lstStyle/>
          <a:p>
            <a:r>
              <a:rPr lang="en-US" dirty="0"/>
              <a:t>Where does it apply</a:t>
            </a:r>
          </a:p>
        </p:txBody>
      </p:sp>
      <p:sp>
        <p:nvSpPr>
          <p:cNvPr id="3" name="Content Placeholder 2"/>
          <p:cNvSpPr>
            <a:spLocks noGrp="1"/>
          </p:cNvSpPr>
          <p:nvPr>
            <p:ph idx="1"/>
          </p:nvPr>
        </p:nvSpPr>
        <p:spPr>
          <a:xfrm>
            <a:off x="513159" y="1371600"/>
            <a:ext cx="8139351" cy="3706867"/>
          </a:xfrm>
        </p:spPr>
        <p:txBody>
          <a:bodyPr>
            <a:normAutofit/>
          </a:bodyPr>
          <a:lstStyle/>
          <a:p>
            <a:r>
              <a:rPr lang="en-US" sz="2400" dirty="0"/>
              <a:t>Increased Attention (Focus-Vigilance-Tracking)</a:t>
            </a:r>
          </a:p>
          <a:p>
            <a:r>
              <a:rPr lang="en-US" sz="2400" dirty="0"/>
              <a:t>Increased Reality Testing (Being Objective)</a:t>
            </a:r>
          </a:p>
          <a:p>
            <a:r>
              <a:rPr lang="en-US" sz="2400" dirty="0"/>
              <a:t>Increased Self Reflection (The Third Person View)</a:t>
            </a:r>
          </a:p>
          <a:p>
            <a:r>
              <a:rPr lang="en-US" sz="2400" dirty="0"/>
              <a:t>Improved Thought Management (Racing Thoughts)</a:t>
            </a:r>
          </a:p>
          <a:p>
            <a:r>
              <a:rPr lang="en-US" sz="2400" dirty="0"/>
              <a:t>Improved Emotional Regulation (Impulses)</a:t>
            </a:r>
          </a:p>
          <a:p>
            <a:r>
              <a:rPr lang="en-US" sz="2400" dirty="0"/>
              <a:t>Improved Behavioral Control</a:t>
            </a:r>
            <a:r>
              <a:rPr lang="en-US" sz="2400" dirty="0">
                <a:solidFill>
                  <a:schemeClr val="accent2">
                    <a:lumMod val="60000"/>
                    <a:lumOff val="40000"/>
                  </a:schemeClr>
                </a:solidFill>
              </a:rPr>
              <a:t> </a:t>
            </a:r>
            <a:r>
              <a:rPr lang="en-US" sz="2400" dirty="0"/>
              <a:t>(Urges)</a:t>
            </a:r>
          </a:p>
          <a:p>
            <a:r>
              <a:rPr lang="en-US" sz="2400" dirty="0"/>
              <a:t>Improve Relationships (Getting Along)</a:t>
            </a:r>
          </a:p>
        </p:txBody>
      </p:sp>
    </p:spTree>
    <p:extLst>
      <p:ext uri="{BB962C8B-B14F-4D97-AF65-F5344CB8AC3E}">
        <p14:creationId xmlns:p14="http://schemas.microsoft.com/office/powerpoint/2010/main" val="2648140468"/>
      </p:ext>
    </p:extLst>
  </p:cSld>
  <p:clrMapOvr>
    <a:masterClrMapping/>
  </p:clrMapOvr>
  <p:transition>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8977" y="4772231"/>
            <a:ext cx="6499289" cy="899795"/>
          </a:xfrm>
        </p:spPr>
        <p:txBody>
          <a:bodyPr>
            <a:normAutofit/>
          </a:bodyPr>
          <a:lstStyle/>
          <a:p>
            <a:r>
              <a:rPr lang="en-US" sz="3000" dirty="0"/>
              <a:t>Historical and Scientific Basis</a:t>
            </a:r>
          </a:p>
        </p:txBody>
      </p:sp>
      <p:sp>
        <p:nvSpPr>
          <p:cNvPr id="5" name="Content Placeholder 4"/>
          <p:cNvSpPr>
            <a:spLocks noGrp="1"/>
          </p:cNvSpPr>
          <p:nvPr>
            <p:ph idx="1"/>
          </p:nvPr>
        </p:nvSpPr>
        <p:spPr>
          <a:xfrm>
            <a:off x="513159" y="685800"/>
            <a:ext cx="8163008" cy="3810000"/>
          </a:xfrm>
        </p:spPr>
        <p:txBody>
          <a:bodyPr>
            <a:normAutofit fontScale="85000" lnSpcReduction="10000"/>
          </a:bodyPr>
          <a:lstStyle/>
          <a:p>
            <a:pPr>
              <a:lnSpc>
                <a:spcPct val="200000"/>
              </a:lnSpc>
            </a:pPr>
            <a:r>
              <a:rPr lang="en-US" sz="2400" b="1" dirty="0" err="1"/>
              <a:t>Dialective</a:t>
            </a:r>
            <a:r>
              <a:rPr lang="en-US" sz="2400" b="1" dirty="0"/>
              <a:t> Behavior Therapy – Marsha </a:t>
            </a:r>
            <a:r>
              <a:rPr lang="en-US" sz="2400" b="1" dirty="0" err="1"/>
              <a:t>Linehan</a:t>
            </a:r>
            <a:r>
              <a:rPr lang="en-US" sz="2400" b="1" dirty="0"/>
              <a:t> &amp; Lane Pederson</a:t>
            </a:r>
          </a:p>
          <a:p>
            <a:pPr>
              <a:lnSpc>
                <a:spcPct val="200000"/>
              </a:lnSpc>
            </a:pPr>
            <a:r>
              <a:rPr lang="en-US" sz="2400" b="1" dirty="0"/>
              <a:t>Somatic-base Psychotherapy – Peter Levine &amp; Dan Siegel</a:t>
            </a:r>
          </a:p>
          <a:p>
            <a:pPr>
              <a:lnSpc>
                <a:spcPct val="200000"/>
              </a:lnSpc>
            </a:pPr>
            <a:r>
              <a:rPr lang="en-US" sz="2400" b="1" dirty="0"/>
              <a:t>Working with Anxiety – Jon </a:t>
            </a:r>
            <a:r>
              <a:rPr lang="en-US" sz="2400" b="1" dirty="0" err="1"/>
              <a:t>Kabat</a:t>
            </a:r>
            <a:r>
              <a:rPr lang="en-US" sz="2400" b="1" dirty="0"/>
              <a:t>-Zin</a:t>
            </a:r>
          </a:p>
          <a:p>
            <a:pPr>
              <a:lnSpc>
                <a:spcPct val="200000"/>
              </a:lnSpc>
            </a:pPr>
            <a:r>
              <a:rPr lang="en-US" sz="2400" b="1" dirty="0"/>
              <a:t>Polyvagal Theory – Stephen </a:t>
            </a:r>
            <a:r>
              <a:rPr lang="en-US" sz="2400" b="1" dirty="0" err="1"/>
              <a:t>Porges</a:t>
            </a:r>
            <a:endParaRPr lang="en-US" sz="2400" b="1" dirty="0"/>
          </a:p>
          <a:p>
            <a:pPr>
              <a:lnSpc>
                <a:spcPct val="200000"/>
              </a:lnSpc>
            </a:pPr>
            <a:r>
              <a:rPr lang="en-US" sz="2400" b="1" dirty="0"/>
              <a:t>Trauma – Bessel Van Der Kolk</a:t>
            </a:r>
          </a:p>
          <a:p>
            <a:pPr>
              <a:lnSpc>
                <a:spcPct val="200000"/>
              </a:lnSpc>
            </a:pPr>
            <a:r>
              <a:rPr lang="en-US" sz="2400" b="1" dirty="0"/>
              <a:t>Parts Work in Trauma – Janina Fisher</a:t>
            </a:r>
          </a:p>
        </p:txBody>
      </p:sp>
    </p:spTree>
    <p:extLst>
      <p:ext uri="{BB962C8B-B14F-4D97-AF65-F5344CB8AC3E}">
        <p14:creationId xmlns:p14="http://schemas.microsoft.com/office/powerpoint/2010/main" val="1343603944"/>
      </p:ext>
    </p:extLst>
  </p:cSld>
  <p:clrMapOvr>
    <a:masterClrMapping/>
  </p:clrMapOvr>
  <p:transition>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6336" y="5163731"/>
            <a:ext cx="8769064" cy="669557"/>
          </a:xfrm>
        </p:spPr>
        <p:txBody>
          <a:bodyPr>
            <a:normAutofit fontScale="90000"/>
          </a:bodyPr>
          <a:lstStyle/>
          <a:p>
            <a:r>
              <a:rPr lang="en-US" dirty="0"/>
              <a:t>MINDFULNESS - DEFINED by Jon </a:t>
            </a:r>
            <a:r>
              <a:rPr lang="en-US" dirty="0" err="1"/>
              <a:t>Kabat</a:t>
            </a:r>
            <a:r>
              <a:rPr lang="en-US" dirty="0"/>
              <a:t>-Zin</a:t>
            </a:r>
            <a:br>
              <a:rPr lang="en-US" dirty="0"/>
            </a:br>
            <a:endParaRPr lang="en-US" dirty="0"/>
          </a:p>
        </p:txBody>
      </p:sp>
      <p:sp>
        <p:nvSpPr>
          <p:cNvPr id="3" name="Content Placeholder 2"/>
          <p:cNvSpPr>
            <a:spLocks noGrp="1"/>
          </p:cNvSpPr>
          <p:nvPr>
            <p:ph idx="1"/>
          </p:nvPr>
        </p:nvSpPr>
        <p:spPr>
          <a:xfrm>
            <a:off x="146336" y="1048638"/>
            <a:ext cx="7477208" cy="3959447"/>
          </a:xfrm>
        </p:spPr>
        <p:txBody>
          <a:bodyPr>
            <a:noAutofit/>
          </a:bodyPr>
          <a:lstStyle/>
          <a:p>
            <a:pPr algn="ctr">
              <a:buNone/>
            </a:pPr>
            <a:r>
              <a:rPr lang="en-US" sz="3600" dirty="0">
                <a:solidFill>
                  <a:schemeClr val="bg1"/>
                </a:solidFill>
              </a:rPr>
              <a:t>The awareness that emerges through paying attention on purpose, in the present moment, and non-judgmentally to the unfolding of experience moment to moment</a:t>
            </a:r>
          </a:p>
        </p:txBody>
      </p:sp>
    </p:spTree>
    <p:extLst>
      <p:ext uri="{BB962C8B-B14F-4D97-AF65-F5344CB8AC3E}">
        <p14:creationId xmlns:p14="http://schemas.microsoft.com/office/powerpoint/2010/main" val="2082602300"/>
      </p:ext>
    </p:extLst>
  </p:cSld>
  <p:clrMapOvr>
    <a:masterClrMapping/>
  </p:clrMapOvr>
  <p:transition>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3159" y="4870450"/>
            <a:ext cx="6400800" cy="664797"/>
          </a:xfrm>
        </p:spPr>
        <p:txBody>
          <a:bodyPr/>
          <a:lstStyle/>
          <a:p>
            <a:r>
              <a:rPr lang="en-US" dirty="0"/>
              <a:t>Brain Stem &amp; Limbic</a:t>
            </a:r>
          </a:p>
        </p:txBody>
      </p:sp>
      <p:sp>
        <p:nvSpPr>
          <p:cNvPr id="3" name="Content Placeholder 2"/>
          <p:cNvSpPr>
            <a:spLocks noGrp="1"/>
          </p:cNvSpPr>
          <p:nvPr>
            <p:ph idx="1"/>
          </p:nvPr>
        </p:nvSpPr>
        <p:spPr>
          <a:xfrm>
            <a:off x="513159" y="1028700"/>
            <a:ext cx="6400800" cy="3841750"/>
          </a:xfrm>
        </p:spPr>
        <p:txBody>
          <a:bodyPr anchor="t">
            <a:noAutofit/>
          </a:bodyPr>
          <a:lstStyle/>
          <a:p>
            <a:pPr marL="0" indent="0">
              <a:buNone/>
            </a:pPr>
            <a:r>
              <a:rPr lang="en-US" sz="2700" b="1" dirty="0">
                <a:latin typeface="Century Gothic" panose="020B0502020202020204" pitchFamily="34" charset="0"/>
              </a:rPr>
              <a:t>Arousal (ARAS)</a:t>
            </a:r>
          </a:p>
          <a:p>
            <a:pPr marL="385763" indent="-385763">
              <a:buAutoNum type="arabicPeriod"/>
            </a:pPr>
            <a:r>
              <a:rPr lang="en-US" sz="2400" dirty="0">
                <a:latin typeface="Century Gothic" panose="020B0502020202020204" pitchFamily="34" charset="0"/>
              </a:rPr>
              <a:t>Levels of consciousness (awareness)</a:t>
            </a:r>
          </a:p>
          <a:p>
            <a:pPr marL="385763" indent="-385763">
              <a:buAutoNum type="arabicPeriod"/>
            </a:pPr>
            <a:r>
              <a:rPr lang="en-US" sz="2400" dirty="0">
                <a:latin typeface="Century Gothic" panose="020B0502020202020204" pitchFamily="34" charset="0"/>
              </a:rPr>
              <a:t>Focus (Selecting)</a:t>
            </a:r>
          </a:p>
          <a:p>
            <a:pPr marL="385763" indent="-385763">
              <a:buAutoNum type="arabicPeriod"/>
            </a:pPr>
            <a:r>
              <a:rPr lang="en-US" sz="2400" dirty="0">
                <a:latin typeface="Century Gothic" panose="020B0502020202020204" pitchFamily="34" charset="0"/>
              </a:rPr>
              <a:t>Attention (intention/watching)</a:t>
            </a:r>
          </a:p>
          <a:p>
            <a:pPr marL="385763" indent="-385763">
              <a:buAutoNum type="arabicPeriod"/>
            </a:pPr>
            <a:r>
              <a:rPr lang="en-US" sz="2400" dirty="0">
                <a:latin typeface="Century Gothic" panose="020B0502020202020204" pitchFamily="34" charset="0"/>
              </a:rPr>
              <a:t>Vigilance (tracking)</a:t>
            </a:r>
          </a:p>
          <a:p>
            <a:pPr marL="385763" indent="-385763">
              <a:buAutoNum type="arabicPeriod"/>
            </a:pPr>
            <a:r>
              <a:rPr lang="en-US" sz="2400" dirty="0">
                <a:latin typeface="Century Gothic" panose="020B0502020202020204" pitchFamily="34" charset="0"/>
              </a:rPr>
              <a:t>Regulation (evaluating/correcting)</a:t>
            </a:r>
          </a:p>
          <a:p>
            <a:pPr marL="385763" indent="-385763">
              <a:buNone/>
            </a:pPr>
            <a:r>
              <a:rPr lang="en-US" sz="2400" dirty="0">
                <a:solidFill>
                  <a:srgbClr val="FF0000"/>
                </a:solidFill>
              </a:rPr>
              <a:t>How important are these processes to your life/work?</a:t>
            </a:r>
          </a:p>
        </p:txBody>
      </p:sp>
    </p:spTree>
    <p:extLst>
      <p:ext uri="{BB962C8B-B14F-4D97-AF65-F5344CB8AC3E}">
        <p14:creationId xmlns:p14="http://schemas.microsoft.com/office/powerpoint/2010/main" val="320467663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 calcmode="lin" valueType="num">
                                      <p:cBhvr>
                                        <p:cTn id="42" dur="1000" fill="hold"/>
                                        <p:tgtEl>
                                          <p:spTgt spid="3">
                                            <p:txEl>
                                              <p:pRg st="5" end="5"/>
                                            </p:txEl>
                                          </p:spTgt>
                                        </p:tgtEl>
                                        <p:attrNameLst>
                                          <p:attrName>ppt_w</p:attrName>
                                        </p:attrNameLst>
                                      </p:cBhvr>
                                      <p:tavLst>
                                        <p:tav tm="0">
                                          <p:val>
                                            <p:strVal val="#ppt_w*0.70"/>
                                          </p:val>
                                        </p:tav>
                                        <p:tav tm="100000">
                                          <p:val>
                                            <p:strVal val="#ppt_w"/>
                                          </p:val>
                                        </p:tav>
                                      </p:tavLst>
                                    </p:anim>
                                    <p:anim calcmode="lin" valueType="num">
                                      <p:cBhvr>
                                        <p:cTn id="43" dur="1000" fill="hold"/>
                                        <p:tgtEl>
                                          <p:spTgt spid="3">
                                            <p:txEl>
                                              <p:pRg st="5" end="5"/>
                                            </p:txEl>
                                          </p:spTgt>
                                        </p:tgtEl>
                                        <p:attrNameLst>
                                          <p:attrName>ppt_h</p:attrName>
                                        </p:attrNameLst>
                                      </p:cBhvr>
                                      <p:tavLst>
                                        <p:tav tm="0">
                                          <p:val>
                                            <p:strVal val="#ppt_h"/>
                                          </p:val>
                                        </p:tav>
                                        <p:tav tm="100000">
                                          <p:val>
                                            <p:strVal val="#ppt_h"/>
                                          </p:val>
                                        </p:tav>
                                      </p:tavLst>
                                    </p:anim>
                                    <p:animEffect transition="in" filter="fade">
                                      <p:cBhvr>
                                        <p:cTn id="44" dur="1000"/>
                                        <p:tgtEl>
                                          <p:spTgt spid="3">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1" presetClass="entr" presetSubtype="0" fill="hold"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770" decel="100000"/>
                                        <p:tgtEl>
                                          <p:spTgt spid="3">
                                            <p:txEl>
                                              <p:pRg st="6" end="6"/>
                                            </p:txEl>
                                          </p:spTgt>
                                        </p:tgtEl>
                                      </p:cBhvr>
                                    </p:animEffect>
                                    <p:animScale>
                                      <p:cBhvr>
                                        <p:cTn id="50" dur="770" decel="100000"/>
                                        <p:tgtEl>
                                          <p:spTgt spid="3">
                                            <p:txEl>
                                              <p:pRg st="6" end="6"/>
                                            </p:txEl>
                                          </p:spTgt>
                                        </p:tgtEl>
                                      </p:cBhvr>
                                      <p:from x="10000" y="10000"/>
                                      <p:to x="200000" y="450000"/>
                                    </p:animScale>
                                    <p:animScale>
                                      <p:cBhvr>
                                        <p:cTn id="51" dur="1230" accel="100000" fill="hold">
                                          <p:stCondLst>
                                            <p:cond delay="770"/>
                                          </p:stCondLst>
                                        </p:cTn>
                                        <p:tgtEl>
                                          <p:spTgt spid="3">
                                            <p:txEl>
                                              <p:pRg st="6" end="6"/>
                                            </p:txEl>
                                          </p:spTgt>
                                        </p:tgtEl>
                                      </p:cBhvr>
                                      <p:from x="200000" y="450000"/>
                                      <p:to x="100000" y="100000"/>
                                    </p:animScale>
                                    <p:set>
                                      <p:cBhvr>
                                        <p:cTn id="52" dur="770" fill="hold"/>
                                        <p:tgtEl>
                                          <p:spTgt spid="3">
                                            <p:txEl>
                                              <p:pRg st="6" end="6"/>
                                            </p:txEl>
                                          </p:spTgt>
                                        </p:tgtEl>
                                        <p:attrNameLst>
                                          <p:attrName>ppt_x</p:attrName>
                                        </p:attrNameLst>
                                      </p:cBhvr>
                                      <p:to>
                                        <p:strVal val="(0.5)"/>
                                      </p:to>
                                    </p:set>
                                    <p:anim from="(0.5)" to="(#ppt_x)" calcmode="lin" valueType="num">
                                      <p:cBhvr>
                                        <p:cTn id="53" dur="1230" accel="100000" fill="hold">
                                          <p:stCondLst>
                                            <p:cond delay="770"/>
                                          </p:stCondLst>
                                        </p:cTn>
                                        <p:tgtEl>
                                          <p:spTgt spid="3">
                                            <p:txEl>
                                              <p:pRg st="6" end="6"/>
                                            </p:txEl>
                                          </p:spTgt>
                                        </p:tgtEl>
                                        <p:attrNameLst>
                                          <p:attrName>ppt_x</p:attrName>
                                        </p:attrNameLst>
                                      </p:cBhvr>
                                    </p:anim>
                                    <p:set>
                                      <p:cBhvr>
                                        <p:cTn id="54" dur="770" fill="hold"/>
                                        <p:tgtEl>
                                          <p:spTgt spid="3">
                                            <p:txEl>
                                              <p:pRg st="6" end="6"/>
                                            </p:txEl>
                                          </p:spTgt>
                                        </p:tgtEl>
                                        <p:attrNameLst>
                                          <p:attrName>ppt_y</p:attrName>
                                        </p:attrNameLst>
                                      </p:cBhvr>
                                      <p:to>
                                        <p:strVal val="(#ppt_y+0.4)"/>
                                      </p:to>
                                    </p:set>
                                    <p:anim from="(#ppt_y+0.4)" to="(#ppt_y)" calcmode="lin" valueType="num">
                                      <p:cBhvr>
                                        <p:cTn id="55" dur="1230" accel="100000" fill="hold">
                                          <p:stCondLst>
                                            <p:cond delay="770"/>
                                          </p:stCondLst>
                                        </p:cTn>
                                        <p:tgtEl>
                                          <p:spTgt spid="3">
                                            <p:txEl>
                                              <p:pRg st="6" end="6"/>
                                            </p:txEl>
                                          </p:spTgt>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Exercise 1  </a:t>
            </a:r>
            <a:r>
              <a:rPr lang="en-US" dirty="0">
                <a:solidFill>
                  <a:schemeClr val="tx2">
                    <a:lumMod val="75000"/>
                  </a:schemeClr>
                </a:solidFill>
              </a:rPr>
              <a:t>(The watering  hole)</a:t>
            </a:r>
          </a:p>
        </p:txBody>
      </p:sp>
      <p:sp>
        <p:nvSpPr>
          <p:cNvPr id="3" name="Content Placeholder 2"/>
          <p:cNvSpPr>
            <a:spLocks noGrp="1"/>
          </p:cNvSpPr>
          <p:nvPr>
            <p:ph idx="1"/>
          </p:nvPr>
        </p:nvSpPr>
        <p:spPr>
          <a:xfrm>
            <a:off x="381000" y="1412875"/>
            <a:ext cx="8382000" cy="4198072"/>
          </a:xfrm>
        </p:spPr>
        <p:txBody>
          <a:bodyPr/>
          <a:lstStyle/>
          <a:p>
            <a:r>
              <a:rPr lang="en-US" dirty="0"/>
              <a:t>Observation of physical experience</a:t>
            </a:r>
          </a:p>
          <a:p>
            <a:r>
              <a:rPr lang="en-US" dirty="0"/>
              <a:t>Possible Groups </a:t>
            </a:r>
          </a:p>
          <a:p>
            <a:pPr lvl="1"/>
            <a:r>
              <a:rPr lang="en-US" dirty="0"/>
              <a:t>People who stayed focused on pre-noise</a:t>
            </a:r>
          </a:p>
          <a:p>
            <a:pPr lvl="1"/>
            <a:r>
              <a:rPr lang="en-US" dirty="0"/>
              <a:t>People who had turned by responded in the moment</a:t>
            </a:r>
          </a:p>
          <a:p>
            <a:pPr lvl="1"/>
            <a:r>
              <a:rPr lang="en-US" dirty="0"/>
              <a:t>People who did not turn toward the noise right away</a:t>
            </a:r>
          </a:p>
          <a:p>
            <a:r>
              <a:rPr lang="en-US" dirty="0"/>
              <a:t>Brain stem development at the watering hole</a:t>
            </a:r>
          </a:p>
          <a:p>
            <a:pPr lvl="1"/>
            <a:endParaRPr lang="en-US" dirty="0"/>
          </a:p>
        </p:txBody>
      </p:sp>
    </p:spTree>
    <p:extLst>
      <p:ext uri="{BB962C8B-B14F-4D97-AF65-F5344CB8AC3E}">
        <p14:creationId xmlns:p14="http://schemas.microsoft.com/office/powerpoint/2010/main" val="19193479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p:cTn id="12"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3"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4" dur="1000"/>
                                        <p:tgtEl>
                                          <p:spTgt spid="3">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p:cTn id="19"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0"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1" dur="1000"/>
                                        <p:tgtEl>
                                          <p:spTgt spid="3">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55" presetClass="entr" presetSubtype="0" fill="hold"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 calcmode="lin" valueType="num">
                                      <p:cBhvr>
                                        <p:cTn id="26"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7"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28" dur="1000"/>
                                        <p:tgtEl>
                                          <p:spTgt spid="3">
                                            <p:txEl>
                                              <p:pRg st="3" end="3"/>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55" presetClass="entr" presetSubtype="0" fill="hold" nodeType="click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anim calcmode="lin" valueType="num">
                                      <p:cBhvr>
                                        <p:cTn id="33"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34"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35" dur="1000"/>
                                        <p:tgtEl>
                                          <p:spTgt spid="3">
                                            <p:txEl>
                                              <p:pRg st="4" end="4"/>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nodeType="clickEffect">
                                  <p:stCondLst>
                                    <p:cond delay="0"/>
                                  </p:stCondLst>
                                  <p:childTnLst>
                                    <p:set>
                                      <p:cBhvr>
                                        <p:cTn id="39" dur="1" fill="hold">
                                          <p:stCondLst>
                                            <p:cond delay="0"/>
                                          </p:stCondLst>
                                        </p:cTn>
                                        <p:tgtEl>
                                          <p:spTgt spid="3">
                                            <p:txEl>
                                              <p:pRg st="5" end="5"/>
                                            </p:txEl>
                                          </p:spTgt>
                                        </p:tgtEl>
                                        <p:attrNameLst>
                                          <p:attrName>style.visibility</p:attrName>
                                        </p:attrNameLst>
                                      </p:cBhvr>
                                      <p:to>
                                        <p:strVal val="visible"/>
                                      </p:to>
                                    </p:set>
                                    <p:anim calcmode="lin" valueType="num">
                                      <p:cBhvr additive="base">
                                        <p:cTn id="40"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41"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500" b="1" dirty="0">
                <a:solidFill>
                  <a:srgbClr val="FFFF00"/>
                </a:solidFill>
              </a:rPr>
              <a:t>Awareness that Emerges</a:t>
            </a:r>
          </a:p>
        </p:txBody>
      </p:sp>
      <p:sp>
        <p:nvSpPr>
          <p:cNvPr id="3" name="Content Placeholder 2"/>
          <p:cNvSpPr>
            <a:spLocks noGrp="1"/>
          </p:cNvSpPr>
          <p:nvPr>
            <p:ph idx="1"/>
          </p:nvPr>
        </p:nvSpPr>
        <p:spPr/>
        <p:txBody>
          <a:bodyPr>
            <a:normAutofit fontScale="77500" lnSpcReduction="20000"/>
          </a:bodyPr>
          <a:lstStyle/>
          <a:p>
            <a:r>
              <a:rPr lang="en-US" sz="3000" dirty="0"/>
              <a:t>Waking up to our experience</a:t>
            </a:r>
          </a:p>
          <a:p>
            <a:r>
              <a:rPr lang="en-US" sz="3000" dirty="0"/>
              <a:t>Not being stuck in the past or future (source of worry, anxiety and fear)</a:t>
            </a:r>
          </a:p>
          <a:p>
            <a:r>
              <a:rPr lang="en-US" sz="3000" dirty="0"/>
              <a:t>Not Avoiding the present (source of reward for worry, anxiety and fear)</a:t>
            </a:r>
          </a:p>
          <a:p>
            <a:r>
              <a:rPr lang="en-US" sz="3000" dirty="0"/>
              <a:t>Embracing the present (source of our courage)</a:t>
            </a:r>
          </a:p>
          <a:p>
            <a:r>
              <a:rPr lang="en-US" sz="3000" dirty="0">
                <a:solidFill>
                  <a:srgbClr val="FF0000"/>
                </a:solidFill>
              </a:rPr>
              <a:t>Reflection on examples from </a:t>
            </a:r>
            <a:r>
              <a:rPr lang="en-US" sz="3525" b="1" dirty="0">
                <a:solidFill>
                  <a:srgbClr val="FF0000"/>
                </a:solidFill>
              </a:rPr>
              <a:t>your life</a:t>
            </a:r>
            <a:r>
              <a:rPr lang="en-US" sz="3000" dirty="0">
                <a:solidFill>
                  <a:srgbClr val="FF0000"/>
                </a:solidFill>
              </a:rPr>
              <a:t> today!</a:t>
            </a:r>
          </a:p>
          <a:p>
            <a:endParaRPr lang="en-US" dirty="0"/>
          </a:p>
        </p:txBody>
      </p:sp>
    </p:spTree>
    <p:extLst>
      <p:ext uri="{BB962C8B-B14F-4D97-AF65-F5344CB8AC3E}">
        <p14:creationId xmlns:p14="http://schemas.microsoft.com/office/powerpoint/2010/main" val="175189679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770" decel="100000"/>
                                        <p:tgtEl>
                                          <p:spTgt spid="3">
                                            <p:txEl>
                                              <p:pRg st="0" end="0"/>
                                            </p:txEl>
                                          </p:spTgt>
                                        </p:tgtEl>
                                      </p:cBhvr>
                                    </p:animEffect>
                                    <p:animScale>
                                      <p:cBhvr>
                                        <p:cTn id="8" dur="770" decel="100000"/>
                                        <p:tgtEl>
                                          <p:spTgt spid="3">
                                            <p:txEl>
                                              <p:pRg st="0" end="0"/>
                                            </p:txEl>
                                          </p:spTgt>
                                        </p:tgtEl>
                                      </p:cBhvr>
                                      <p:from x="10000" y="10000"/>
                                      <p:to x="200000" y="450000"/>
                                    </p:animScale>
                                    <p:animScale>
                                      <p:cBhvr>
                                        <p:cTn id="9" dur="1230" accel="100000" fill="hold">
                                          <p:stCondLst>
                                            <p:cond delay="770"/>
                                          </p:stCondLst>
                                        </p:cTn>
                                        <p:tgtEl>
                                          <p:spTgt spid="3">
                                            <p:txEl>
                                              <p:pRg st="0" end="0"/>
                                            </p:txEl>
                                          </p:spTgt>
                                        </p:tgtEl>
                                      </p:cBhvr>
                                      <p:from x="200000" y="450000"/>
                                      <p:to x="100000" y="100000"/>
                                    </p:animScale>
                                    <p:set>
                                      <p:cBhvr>
                                        <p:cTn id="10" dur="770" fill="hold"/>
                                        <p:tgtEl>
                                          <p:spTgt spid="3">
                                            <p:txEl>
                                              <p:pRg st="0" end="0"/>
                                            </p:txEl>
                                          </p:spTgt>
                                        </p:tgtEl>
                                        <p:attrNameLst>
                                          <p:attrName>ppt_x</p:attrName>
                                        </p:attrNameLst>
                                      </p:cBhvr>
                                      <p:to>
                                        <p:strVal val="(0.5)"/>
                                      </p:to>
                                    </p:set>
                                    <p:anim from="(0.5)" to="(#ppt_x)" calcmode="lin" valueType="num">
                                      <p:cBhvr>
                                        <p:cTn id="11" dur="1230" accel="100000" fill="hold">
                                          <p:stCondLst>
                                            <p:cond delay="770"/>
                                          </p:stCondLst>
                                        </p:cTn>
                                        <p:tgtEl>
                                          <p:spTgt spid="3">
                                            <p:txEl>
                                              <p:pRg st="0" end="0"/>
                                            </p:txEl>
                                          </p:spTgt>
                                        </p:tgtEl>
                                        <p:attrNameLst>
                                          <p:attrName>ppt_x</p:attrName>
                                        </p:attrNameLst>
                                      </p:cBhvr>
                                    </p:anim>
                                    <p:set>
                                      <p:cBhvr>
                                        <p:cTn id="12" dur="770" fill="hold"/>
                                        <p:tgtEl>
                                          <p:spTgt spid="3">
                                            <p:txEl>
                                              <p:pRg st="0" end="0"/>
                                            </p:txEl>
                                          </p:spTgt>
                                        </p:tgtEl>
                                        <p:attrNameLst>
                                          <p:attrName>ppt_y</p:attrName>
                                        </p:attrNameLst>
                                      </p:cBhvr>
                                      <p:to>
                                        <p:strVal val="(#ppt_y+0.4)"/>
                                      </p:to>
                                    </p:set>
                                    <p:anim from="(#ppt_y+0.4)" to="(#ppt_y)" calcmode="lin" valueType="num">
                                      <p:cBhvr>
                                        <p:cTn id="13" dur="1230" accel="100000" fill="hold">
                                          <p:stCondLst>
                                            <p:cond delay="770"/>
                                          </p:stCondLst>
                                        </p:cTn>
                                        <p:tgtEl>
                                          <p:spTgt spid="3">
                                            <p:txEl>
                                              <p:pRg st="0" end="0"/>
                                            </p:txEl>
                                          </p:spTgt>
                                        </p:tgtEl>
                                        <p:attrNameLst>
                                          <p:attrName>ppt_y</p:attrName>
                                        </p:attrNameLst>
                                      </p:cBhvr>
                                    </p:anim>
                                  </p:childTnLst>
                                </p:cTn>
                              </p:par>
                            </p:childTnLst>
                          </p:cTn>
                        </p:par>
                      </p:childTnLst>
                    </p:cTn>
                  </p:par>
                  <p:par>
                    <p:cTn id="14" fill="hold">
                      <p:stCondLst>
                        <p:cond delay="indefinite"/>
                      </p:stCondLst>
                      <p:childTnLst>
                        <p:par>
                          <p:cTn id="15" fill="hold">
                            <p:stCondLst>
                              <p:cond delay="0"/>
                            </p:stCondLst>
                            <p:childTnLst>
                              <p:par>
                                <p:cTn id="16" presetID="51" presetClass="entr" presetSubtype="0" fill="hold"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fade">
                                      <p:cBhvr>
                                        <p:cTn id="18" dur="770" decel="100000"/>
                                        <p:tgtEl>
                                          <p:spTgt spid="3">
                                            <p:txEl>
                                              <p:pRg st="1" end="1"/>
                                            </p:txEl>
                                          </p:spTgt>
                                        </p:tgtEl>
                                      </p:cBhvr>
                                    </p:animEffect>
                                    <p:animScale>
                                      <p:cBhvr>
                                        <p:cTn id="19" dur="770" decel="100000"/>
                                        <p:tgtEl>
                                          <p:spTgt spid="3">
                                            <p:txEl>
                                              <p:pRg st="1" end="1"/>
                                            </p:txEl>
                                          </p:spTgt>
                                        </p:tgtEl>
                                      </p:cBhvr>
                                      <p:from x="10000" y="10000"/>
                                      <p:to x="200000" y="450000"/>
                                    </p:animScale>
                                    <p:animScale>
                                      <p:cBhvr>
                                        <p:cTn id="20" dur="1230" accel="100000" fill="hold">
                                          <p:stCondLst>
                                            <p:cond delay="770"/>
                                          </p:stCondLst>
                                        </p:cTn>
                                        <p:tgtEl>
                                          <p:spTgt spid="3">
                                            <p:txEl>
                                              <p:pRg st="1" end="1"/>
                                            </p:txEl>
                                          </p:spTgt>
                                        </p:tgtEl>
                                      </p:cBhvr>
                                      <p:from x="200000" y="450000"/>
                                      <p:to x="100000" y="100000"/>
                                    </p:animScale>
                                    <p:set>
                                      <p:cBhvr>
                                        <p:cTn id="21" dur="770" fill="hold"/>
                                        <p:tgtEl>
                                          <p:spTgt spid="3">
                                            <p:txEl>
                                              <p:pRg st="1" end="1"/>
                                            </p:txEl>
                                          </p:spTgt>
                                        </p:tgtEl>
                                        <p:attrNameLst>
                                          <p:attrName>ppt_x</p:attrName>
                                        </p:attrNameLst>
                                      </p:cBhvr>
                                      <p:to>
                                        <p:strVal val="(0.5)"/>
                                      </p:to>
                                    </p:set>
                                    <p:anim from="(0.5)" to="(#ppt_x)" calcmode="lin" valueType="num">
                                      <p:cBhvr>
                                        <p:cTn id="22" dur="1230" accel="100000" fill="hold">
                                          <p:stCondLst>
                                            <p:cond delay="770"/>
                                          </p:stCondLst>
                                        </p:cTn>
                                        <p:tgtEl>
                                          <p:spTgt spid="3">
                                            <p:txEl>
                                              <p:pRg st="1" end="1"/>
                                            </p:txEl>
                                          </p:spTgt>
                                        </p:tgtEl>
                                        <p:attrNameLst>
                                          <p:attrName>ppt_x</p:attrName>
                                        </p:attrNameLst>
                                      </p:cBhvr>
                                    </p:anim>
                                    <p:set>
                                      <p:cBhvr>
                                        <p:cTn id="23" dur="770" fill="hold"/>
                                        <p:tgtEl>
                                          <p:spTgt spid="3">
                                            <p:txEl>
                                              <p:pRg st="1" end="1"/>
                                            </p:txEl>
                                          </p:spTgt>
                                        </p:tgtEl>
                                        <p:attrNameLst>
                                          <p:attrName>ppt_y</p:attrName>
                                        </p:attrNameLst>
                                      </p:cBhvr>
                                      <p:to>
                                        <p:strVal val="(#ppt_y+0.4)"/>
                                      </p:to>
                                    </p:set>
                                    <p:anim from="(#ppt_y+0.4)" to="(#ppt_y)" calcmode="lin" valueType="num">
                                      <p:cBhvr>
                                        <p:cTn id="24" dur="1230" accel="100000" fill="hold">
                                          <p:stCondLst>
                                            <p:cond delay="770"/>
                                          </p:stCondLst>
                                        </p:cTn>
                                        <p:tgtEl>
                                          <p:spTgt spid="3">
                                            <p:txEl>
                                              <p:pRg st="1" end="1"/>
                                            </p:txEl>
                                          </p:spTgt>
                                        </p:tgtEl>
                                        <p:attrNameLst>
                                          <p:attrName>ppt_y</p:attrName>
                                        </p:attrNameLst>
                                      </p:cBhvr>
                                    </p:anim>
                                  </p:childTnLst>
                                </p:cTn>
                              </p:par>
                            </p:childTnLst>
                          </p:cTn>
                        </p:par>
                      </p:childTnLst>
                    </p:cTn>
                  </p:par>
                  <p:par>
                    <p:cTn id="25" fill="hold">
                      <p:stCondLst>
                        <p:cond delay="indefinite"/>
                      </p:stCondLst>
                      <p:childTnLst>
                        <p:par>
                          <p:cTn id="26" fill="hold">
                            <p:stCondLst>
                              <p:cond delay="0"/>
                            </p:stCondLst>
                            <p:childTnLst>
                              <p:par>
                                <p:cTn id="27" presetID="51" presetClass="entr" presetSubtype="0" fill="hold" nodeType="clickEffect">
                                  <p:stCondLst>
                                    <p:cond delay="0"/>
                                  </p:stCondLst>
                                  <p:childTnLst>
                                    <p:set>
                                      <p:cBhvr>
                                        <p:cTn id="28" dur="1" fill="hold">
                                          <p:stCondLst>
                                            <p:cond delay="0"/>
                                          </p:stCondLst>
                                        </p:cTn>
                                        <p:tgtEl>
                                          <p:spTgt spid="3">
                                            <p:txEl>
                                              <p:pRg st="2" end="2"/>
                                            </p:txEl>
                                          </p:spTgt>
                                        </p:tgtEl>
                                        <p:attrNameLst>
                                          <p:attrName>style.visibility</p:attrName>
                                        </p:attrNameLst>
                                      </p:cBhvr>
                                      <p:to>
                                        <p:strVal val="visible"/>
                                      </p:to>
                                    </p:set>
                                    <p:animEffect transition="in" filter="fade">
                                      <p:cBhvr>
                                        <p:cTn id="29" dur="770" decel="100000"/>
                                        <p:tgtEl>
                                          <p:spTgt spid="3">
                                            <p:txEl>
                                              <p:pRg st="2" end="2"/>
                                            </p:txEl>
                                          </p:spTgt>
                                        </p:tgtEl>
                                      </p:cBhvr>
                                    </p:animEffect>
                                    <p:animScale>
                                      <p:cBhvr>
                                        <p:cTn id="30" dur="770" decel="100000"/>
                                        <p:tgtEl>
                                          <p:spTgt spid="3">
                                            <p:txEl>
                                              <p:pRg st="2" end="2"/>
                                            </p:txEl>
                                          </p:spTgt>
                                        </p:tgtEl>
                                      </p:cBhvr>
                                      <p:from x="10000" y="10000"/>
                                      <p:to x="200000" y="450000"/>
                                    </p:animScale>
                                    <p:animScale>
                                      <p:cBhvr>
                                        <p:cTn id="31" dur="1230" accel="100000" fill="hold">
                                          <p:stCondLst>
                                            <p:cond delay="770"/>
                                          </p:stCondLst>
                                        </p:cTn>
                                        <p:tgtEl>
                                          <p:spTgt spid="3">
                                            <p:txEl>
                                              <p:pRg st="2" end="2"/>
                                            </p:txEl>
                                          </p:spTgt>
                                        </p:tgtEl>
                                      </p:cBhvr>
                                      <p:from x="200000" y="450000"/>
                                      <p:to x="100000" y="100000"/>
                                    </p:animScale>
                                    <p:set>
                                      <p:cBhvr>
                                        <p:cTn id="32" dur="770" fill="hold"/>
                                        <p:tgtEl>
                                          <p:spTgt spid="3">
                                            <p:txEl>
                                              <p:pRg st="2" end="2"/>
                                            </p:txEl>
                                          </p:spTgt>
                                        </p:tgtEl>
                                        <p:attrNameLst>
                                          <p:attrName>ppt_x</p:attrName>
                                        </p:attrNameLst>
                                      </p:cBhvr>
                                      <p:to>
                                        <p:strVal val="(0.5)"/>
                                      </p:to>
                                    </p:set>
                                    <p:anim from="(0.5)" to="(#ppt_x)" calcmode="lin" valueType="num">
                                      <p:cBhvr>
                                        <p:cTn id="33" dur="1230" accel="100000" fill="hold">
                                          <p:stCondLst>
                                            <p:cond delay="770"/>
                                          </p:stCondLst>
                                        </p:cTn>
                                        <p:tgtEl>
                                          <p:spTgt spid="3">
                                            <p:txEl>
                                              <p:pRg st="2" end="2"/>
                                            </p:txEl>
                                          </p:spTgt>
                                        </p:tgtEl>
                                        <p:attrNameLst>
                                          <p:attrName>ppt_x</p:attrName>
                                        </p:attrNameLst>
                                      </p:cBhvr>
                                    </p:anim>
                                    <p:set>
                                      <p:cBhvr>
                                        <p:cTn id="34" dur="770" fill="hold"/>
                                        <p:tgtEl>
                                          <p:spTgt spid="3">
                                            <p:txEl>
                                              <p:pRg st="2" end="2"/>
                                            </p:txEl>
                                          </p:spTgt>
                                        </p:tgtEl>
                                        <p:attrNameLst>
                                          <p:attrName>ppt_y</p:attrName>
                                        </p:attrNameLst>
                                      </p:cBhvr>
                                      <p:to>
                                        <p:strVal val="(#ppt_y+0.4)"/>
                                      </p:to>
                                    </p:set>
                                    <p:anim from="(#ppt_y+0.4)" to="(#ppt_y)" calcmode="lin" valueType="num">
                                      <p:cBhvr>
                                        <p:cTn id="35" dur="1230" accel="100000" fill="hold">
                                          <p:stCondLst>
                                            <p:cond delay="770"/>
                                          </p:stCondLst>
                                        </p:cTn>
                                        <p:tgtEl>
                                          <p:spTgt spid="3">
                                            <p:txEl>
                                              <p:pRg st="2" end="2"/>
                                            </p:txEl>
                                          </p:spTgt>
                                        </p:tgtEl>
                                        <p:attrNameLst>
                                          <p:attrName>ppt_y</p:attrName>
                                        </p:attrNameLst>
                                      </p:cBhvr>
                                    </p:anim>
                                  </p:childTnLst>
                                </p:cTn>
                              </p:par>
                            </p:childTnLst>
                          </p:cTn>
                        </p:par>
                      </p:childTnLst>
                    </p:cTn>
                  </p:par>
                  <p:par>
                    <p:cTn id="36" fill="hold">
                      <p:stCondLst>
                        <p:cond delay="indefinite"/>
                      </p:stCondLst>
                      <p:childTnLst>
                        <p:par>
                          <p:cTn id="37" fill="hold">
                            <p:stCondLst>
                              <p:cond delay="0"/>
                            </p:stCondLst>
                            <p:childTnLst>
                              <p:par>
                                <p:cTn id="38" presetID="51" presetClass="entr" presetSubtype="0" fill="hold" nodeType="clickEffect">
                                  <p:stCondLst>
                                    <p:cond delay="0"/>
                                  </p:stCondLst>
                                  <p:childTnLst>
                                    <p:set>
                                      <p:cBhvr>
                                        <p:cTn id="39" dur="1" fill="hold">
                                          <p:stCondLst>
                                            <p:cond delay="0"/>
                                          </p:stCondLst>
                                        </p:cTn>
                                        <p:tgtEl>
                                          <p:spTgt spid="3">
                                            <p:txEl>
                                              <p:pRg st="3" end="3"/>
                                            </p:txEl>
                                          </p:spTgt>
                                        </p:tgtEl>
                                        <p:attrNameLst>
                                          <p:attrName>style.visibility</p:attrName>
                                        </p:attrNameLst>
                                      </p:cBhvr>
                                      <p:to>
                                        <p:strVal val="visible"/>
                                      </p:to>
                                    </p:set>
                                    <p:animEffect transition="in" filter="fade">
                                      <p:cBhvr>
                                        <p:cTn id="40" dur="770" decel="100000"/>
                                        <p:tgtEl>
                                          <p:spTgt spid="3">
                                            <p:txEl>
                                              <p:pRg st="3" end="3"/>
                                            </p:txEl>
                                          </p:spTgt>
                                        </p:tgtEl>
                                      </p:cBhvr>
                                    </p:animEffect>
                                    <p:animScale>
                                      <p:cBhvr>
                                        <p:cTn id="41" dur="770" decel="100000"/>
                                        <p:tgtEl>
                                          <p:spTgt spid="3">
                                            <p:txEl>
                                              <p:pRg st="3" end="3"/>
                                            </p:txEl>
                                          </p:spTgt>
                                        </p:tgtEl>
                                      </p:cBhvr>
                                      <p:from x="10000" y="10000"/>
                                      <p:to x="200000" y="450000"/>
                                    </p:animScale>
                                    <p:animScale>
                                      <p:cBhvr>
                                        <p:cTn id="42" dur="1230" accel="100000" fill="hold">
                                          <p:stCondLst>
                                            <p:cond delay="770"/>
                                          </p:stCondLst>
                                        </p:cTn>
                                        <p:tgtEl>
                                          <p:spTgt spid="3">
                                            <p:txEl>
                                              <p:pRg st="3" end="3"/>
                                            </p:txEl>
                                          </p:spTgt>
                                        </p:tgtEl>
                                      </p:cBhvr>
                                      <p:from x="200000" y="450000"/>
                                      <p:to x="100000" y="100000"/>
                                    </p:animScale>
                                    <p:set>
                                      <p:cBhvr>
                                        <p:cTn id="43" dur="770" fill="hold"/>
                                        <p:tgtEl>
                                          <p:spTgt spid="3">
                                            <p:txEl>
                                              <p:pRg st="3" end="3"/>
                                            </p:txEl>
                                          </p:spTgt>
                                        </p:tgtEl>
                                        <p:attrNameLst>
                                          <p:attrName>ppt_x</p:attrName>
                                        </p:attrNameLst>
                                      </p:cBhvr>
                                      <p:to>
                                        <p:strVal val="(0.5)"/>
                                      </p:to>
                                    </p:set>
                                    <p:anim from="(0.5)" to="(#ppt_x)" calcmode="lin" valueType="num">
                                      <p:cBhvr>
                                        <p:cTn id="44" dur="1230" accel="100000" fill="hold">
                                          <p:stCondLst>
                                            <p:cond delay="770"/>
                                          </p:stCondLst>
                                        </p:cTn>
                                        <p:tgtEl>
                                          <p:spTgt spid="3">
                                            <p:txEl>
                                              <p:pRg st="3" end="3"/>
                                            </p:txEl>
                                          </p:spTgt>
                                        </p:tgtEl>
                                        <p:attrNameLst>
                                          <p:attrName>ppt_x</p:attrName>
                                        </p:attrNameLst>
                                      </p:cBhvr>
                                    </p:anim>
                                    <p:set>
                                      <p:cBhvr>
                                        <p:cTn id="45" dur="770" fill="hold"/>
                                        <p:tgtEl>
                                          <p:spTgt spid="3">
                                            <p:txEl>
                                              <p:pRg st="3" end="3"/>
                                            </p:txEl>
                                          </p:spTgt>
                                        </p:tgtEl>
                                        <p:attrNameLst>
                                          <p:attrName>ppt_y</p:attrName>
                                        </p:attrNameLst>
                                      </p:cBhvr>
                                      <p:to>
                                        <p:strVal val="(#ppt_y+0.4)"/>
                                      </p:to>
                                    </p:set>
                                    <p:anim from="(#ppt_y+0.4)" to="(#ppt_y)" calcmode="lin" valueType="num">
                                      <p:cBhvr>
                                        <p:cTn id="46" dur="1230" accel="100000" fill="hold">
                                          <p:stCondLst>
                                            <p:cond delay="770"/>
                                          </p:stCondLst>
                                        </p:cTn>
                                        <p:tgtEl>
                                          <p:spTgt spid="3">
                                            <p:txEl>
                                              <p:pRg st="3" end="3"/>
                                            </p:txEl>
                                          </p:spTgt>
                                        </p:tgtEl>
                                        <p:attrNameLst>
                                          <p:attrName>ppt_y</p:attrName>
                                        </p:attrNameLst>
                                      </p:cBhvr>
                                    </p:anim>
                                  </p:childTnLst>
                                </p:cTn>
                              </p:par>
                            </p:childTnLst>
                          </p:cTn>
                        </p:par>
                      </p:childTnLst>
                    </p:cTn>
                  </p:par>
                  <p:par>
                    <p:cTn id="47" fill="hold">
                      <p:stCondLst>
                        <p:cond delay="indefinite"/>
                      </p:stCondLst>
                      <p:childTnLst>
                        <p:par>
                          <p:cTn id="48" fill="hold">
                            <p:stCondLst>
                              <p:cond delay="0"/>
                            </p:stCondLst>
                            <p:childTnLst>
                              <p:par>
                                <p:cTn id="49" presetID="51" presetClass="entr" presetSubtype="0" fill="hold" nodeType="clickEffect">
                                  <p:stCondLst>
                                    <p:cond delay="0"/>
                                  </p:stCondLst>
                                  <p:childTnLst>
                                    <p:set>
                                      <p:cBhvr>
                                        <p:cTn id="50" dur="1" fill="hold">
                                          <p:stCondLst>
                                            <p:cond delay="0"/>
                                          </p:stCondLst>
                                        </p:cTn>
                                        <p:tgtEl>
                                          <p:spTgt spid="3">
                                            <p:txEl>
                                              <p:pRg st="4" end="4"/>
                                            </p:txEl>
                                          </p:spTgt>
                                        </p:tgtEl>
                                        <p:attrNameLst>
                                          <p:attrName>style.visibility</p:attrName>
                                        </p:attrNameLst>
                                      </p:cBhvr>
                                      <p:to>
                                        <p:strVal val="visible"/>
                                      </p:to>
                                    </p:set>
                                    <p:animEffect transition="in" filter="fade">
                                      <p:cBhvr>
                                        <p:cTn id="51" dur="770" decel="100000"/>
                                        <p:tgtEl>
                                          <p:spTgt spid="3">
                                            <p:txEl>
                                              <p:pRg st="4" end="4"/>
                                            </p:txEl>
                                          </p:spTgt>
                                        </p:tgtEl>
                                      </p:cBhvr>
                                    </p:animEffect>
                                    <p:animScale>
                                      <p:cBhvr>
                                        <p:cTn id="52" dur="770" decel="100000"/>
                                        <p:tgtEl>
                                          <p:spTgt spid="3">
                                            <p:txEl>
                                              <p:pRg st="4" end="4"/>
                                            </p:txEl>
                                          </p:spTgt>
                                        </p:tgtEl>
                                      </p:cBhvr>
                                      <p:from x="10000" y="10000"/>
                                      <p:to x="200000" y="450000"/>
                                    </p:animScale>
                                    <p:animScale>
                                      <p:cBhvr>
                                        <p:cTn id="53" dur="1230" accel="100000" fill="hold">
                                          <p:stCondLst>
                                            <p:cond delay="770"/>
                                          </p:stCondLst>
                                        </p:cTn>
                                        <p:tgtEl>
                                          <p:spTgt spid="3">
                                            <p:txEl>
                                              <p:pRg st="4" end="4"/>
                                            </p:txEl>
                                          </p:spTgt>
                                        </p:tgtEl>
                                      </p:cBhvr>
                                      <p:from x="200000" y="450000"/>
                                      <p:to x="100000" y="100000"/>
                                    </p:animScale>
                                    <p:set>
                                      <p:cBhvr>
                                        <p:cTn id="54" dur="770" fill="hold"/>
                                        <p:tgtEl>
                                          <p:spTgt spid="3">
                                            <p:txEl>
                                              <p:pRg st="4" end="4"/>
                                            </p:txEl>
                                          </p:spTgt>
                                        </p:tgtEl>
                                        <p:attrNameLst>
                                          <p:attrName>ppt_x</p:attrName>
                                        </p:attrNameLst>
                                      </p:cBhvr>
                                      <p:to>
                                        <p:strVal val="(0.5)"/>
                                      </p:to>
                                    </p:set>
                                    <p:anim from="(0.5)" to="(#ppt_x)" calcmode="lin" valueType="num">
                                      <p:cBhvr>
                                        <p:cTn id="55" dur="1230" accel="100000" fill="hold">
                                          <p:stCondLst>
                                            <p:cond delay="770"/>
                                          </p:stCondLst>
                                        </p:cTn>
                                        <p:tgtEl>
                                          <p:spTgt spid="3">
                                            <p:txEl>
                                              <p:pRg st="4" end="4"/>
                                            </p:txEl>
                                          </p:spTgt>
                                        </p:tgtEl>
                                        <p:attrNameLst>
                                          <p:attrName>ppt_x</p:attrName>
                                        </p:attrNameLst>
                                      </p:cBhvr>
                                    </p:anim>
                                    <p:set>
                                      <p:cBhvr>
                                        <p:cTn id="56" dur="770" fill="hold"/>
                                        <p:tgtEl>
                                          <p:spTgt spid="3">
                                            <p:txEl>
                                              <p:pRg st="4" end="4"/>
                                            </p:txEl>
                                          </p:spTgt>
                                        </p:tgtEl>
                                        <p:attrNameLst>
                                          <p:attrName>ppt_y</p:attrName>
                                        </p:attrNameLst>
                                      </p:cBhvr>
                                      <p:to>
                                        <p:strVal val="(#ppt_y+0.4)"/>
                                      </p:to>
                                    </p:set>
                                    <p:anim from="(#ppt_y+0.4)" to="(#ppt_y)" calcmode="lin" valueType="num">
                                      <p:cBhvr>
                                        <p:cTn id="57" dur="1230" accel="100000" fill="hold">
                                          <p:stCondLst>
                                            <p:cond delay="770"/>
                                          </p:stCondLst>
                                        </p:cTn>
                                        <p:tgtEl>
                                          <p:spTgt spid="3">
                                            <p:txEl>
                                              <p:pRg st="4" end="4"/>
                                            </p:txEl>
                                          </p:spTgt>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500" b="1" dirty="0">
                <a:solidFill>
                  <a:srgbClr val="FFFF00"/>
                </a:solidFill>
              </a:rPr>
              <a:t>Through Paying Attention</a:t>
            </a:r>
          </a:p>
        </p:txBody>
      </p:sp>
      <p:sp>
        <p:nvSpPr>
          <p:cNvPr id="3" name="Content Placeholder 2"/>
          <p:cNvSpPr>
            <a:spLocks noGrp="1"/>
          </p:cNvSpPr>
          <p:nvPr>
            <p:ph idx="1"/>
          </p:nvPr>
        </p:nvSpPr>
        <p:spPr/>
        <p:txBody>
          <a:bodyPr>
            <a:normAutofit fontScale="77500" lnSpcReduction="20000"/>
          </a:bodyPr>
          <a:lstStyle/>
          <a:p>
            <a:r>
              <a:rPr lang="en-US" dirty="0"/>
              <a:t>Arousal (and level of consciousness)</a:t>
            </a:r>
          </a:p>
          <a:p>
            <a:r>
              <a:rPr lang="en-US" dirty="0"/>
              <a:t>Vigilance (keeping the mind attending, and not wandering)</a:t>
            </a:r>
          </a:p>
          <a:p>
            <a:r>
              <a:rPr lang="en-US" dirty="0"/>
              <a:t>Selective Attention (focusing on one thing and keeping out distractions, not by forcing but by allowing)</a:t>
            </a:r>
          </a:p>
          <a:p>
            <a:r>
              <a:rPr lang="en-US" dirty="0"/>
              <a:t>Types of attention: focus, sustained, selective, alternating and divided</a:t>
            </a:r>
          </a:p>
          <a:p>
            <a:r>
              <a:rPr lang="en-US" dirty="0">
                <a:solidFill>
                  <a:srgbClr val="FF0000"/>
                </a:solidFill>
              </a:rPr>
              <a:t>Reflection on examples from </a:t>
            </a:r>
            <a:r>
              <a:rPr lang="en-US" sz="3000" b="1" dirty="0">
                <a:solidFill>
                  <a:srgbClr val="FF0000"/>
                </a:solidFill>
              </a:rPr>
              <a:t>your life</a:t>
            </a:r>
            <a:r>
              <a:rPr lang="en-US" dirty="0">
                <a:solidFill>
                  <a:srgbClr val="FF0000"/>
                </a:solidFill>
              </a:rPr>
              <a:t> today!</a:t>
            </a:r>
          </a:p>
          <a:p>
            <a:pPr>
              <a:buNone/>
            </a:pPr>
            <a:endParaRPr lang="en-US" dirty="0"/>
          </a:p>
          <a:p>
            <a:endParaRPr lang="en-US" dirty="0"/>
          </a:p>
        </p:txBody>
      </p:sp>
    </p:spTree>
    <p:extLst>
      <p:ext uri="{BB962C8B-B14F-4D97-AF65-F5344CB8AC3E}">
        <p14:creationId xmlns:p14="http://schemas.microsoft.com/office/powerpoint/2010/main" val="150557881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1" presetClass="entr" presetSubtype="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770" decel="100000"/>
                                        <p:tgtEl>
                                          <p:spTgt spid="3">
                                            <p:txEl>
                                              <p:pRg st="4" end="4"/>
                                            </p:txEl>
                                          </p:spTgt>
                                        </p:tgtEl>
                                      </p:cBhvr>
                                    </p:animEffect>
                                    <p:animScale>
                                      <p:cBhvr>
                                        <p:cTn id="36" dur="770" decel="100000"/>
                                        <p:tgtEl>
                                          <p:spTgt spid="3">
                                            <p:txEl>
                                              <p:pRg st="4" end="4"/>
                                            </p:txEl>
                                          </p:spTgt>
                                        </p:tgtEl>
                                      </p:cBhvr>
                                      <p:from x="10000" y="10000"/>
                                      <p:to x="200000" y="450000"/>
                                    </p:animScale>
                                    <p:animScale>
                                      <p:cBhvr>
                                        <p:cTn id="37" dur="1230" accel="100000" fill="hold">
                                          <p:stCondLst>
                                            <p:cond delay="770"/>
                                          </p:stCondLst>
                                        </p:cTn>
                                        <p:tgtEl>
                                          <p:spTgt spid="3">
                                            <p:txEl>
                                              <p:pRg st="4" end="4"/>
                                            </p:txEl>
                                          </p:spTgt>
                                        </p:tgtEl>
                                      </p:cBhvr>
                                      <p:from x="200000" y="450000"/>
                                      <p:to x="100000" y="100000"/>
                                    </p:animScale>
                                    <p:set>
                                      <p:cBhvr>
                                        <p:cTn id="38" dur="770" fill="hold"/>
                                        <p:tgtEl>
                                          <p:spTgt spid="3">
                                            <p:txEl>
                                              <p:pRg st="4" end="4"/>
                                            </p:txEl>
                                          </p:spTgt>
                                        </p:tgtEl>
                                        <p:attrNameLst>
                                          <p:attrName>ppt_x</p:attrName>
                                        </p:attrNameLst>
                                      </p:cBhvr>
                                      <p:to>
                                        <p:strVal val="(0.5)"/>
                                      </p:to>
                                    </p:set>
                                    <p:anim from="(0.5)" to="(#ppt_x)" calcmode="lin" valueType="num">
                                      <p:cBhvr>
                                        <p:cTn id="39" dur="1230" accel="100000" fill="hold">
                                          <p:stCondLst>
                                            <p:cond delay="770"/>
                                          </p:stCondLst>
                                        </p:cTn>
                                        <p:tgtEl>
                                          <p:spTgt spid="3">
                                            <p:txEl>
                                              <p:pRg st="4" end="4"/>
                                            </p:txEl>
                                          </p:spTgt>
                                        </p:tgtEl>
                                        <p:attrNameLst>
                                          <p:attrName>ppt_x</p:attrName>
                                        </p:attrNameLst>
                                      </p:cBhvr>
                                    </p:anim>
                                    <p:set>
                                      <p:cBhvr>
                                        <p:cTn id="40" dur="770" fill="hold"/>
                                        <p:tgtEl>
                                          <p:spTgt spid="3">
                                            <p:txEl>
                                              <p:pRg st="4" end="4"/>
                                            </p:txEl>
                                          </p:spTgt>
                                        </p:tgtEl>
                                        <p:attrNameLst>
                                          <p:attrName>ppt_y</p:attrName>
                                        </p:attrNameLst>
                                      </p:cBhvr>
                                      <p:to>
                                        <p:strVal val="(#ppt_y+0.4)"/>
                                      </p:to>
                                    </p:set>
                                    <p:anim from="(#ppt_y+0.4)" to="(#ppt_y)" calcmode="lin" valueType="num">
                                      <p:cBhvr>
                                        <p:cTn id="41" dur="1230" accel="100000" fill="hold">
                                          <p:stCondLst>
                                            <p:cond delay="770"/>
                                          </p:stCondLst>
                                        </p:cTn>
                                        <p:tgtEl>
                                          <p:spTgt spid="3">
                                            <p:txEl>
                                              <p:pRg st="4" end="4"/>
                                            </p:txEl>
                                          </p:spTgt>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500" b="1" dirty="0">
                <a:solidFill>
                  <a:srgbClr val="FFFF00"/>
                </a:solidFill>
              </a:rPr>
              <a:t>On Purpose</a:t>
            </a:r>
          </a:p>
        </p:txBody>
      </p:sp>
      <p:sp>
        <p:nvSpPr>
          <p:cNvPr id="3" name="Content Placeholder 2"/>
          <p:cNvSpPr>
            <a:spLocks noGrp="1"/>
          </p:cNvSpPr>
          <p:nvPr>
            <p:ph idx="1"/>
          </p:nvPr>
        </p:nvSpPr>
        <p:spPr/>
        <p:txBody>
          <a:bodyPr>
            <a:normAutofit fontScale="55000" lnSpcReduction="20000"/>
          </a:bodyPr>
          <a:lstStyle/>
          <a:p>
            <a:r>
              <a:rPr lang="en-US" dirty="0"/>
              <a:t>Stepping out of automatic pilot and deliberately and consciously paying attention</a:t>
            </a:r>
          </a:p>
          <a:p>
            <a:r>
              <a:rPr lang="en-US" dirty="0"/>
              <a:t>Deciding </a:t>
            </a:r>
            <a:r>
              <a:rPr lang="en-US" dirty="0">
                <a:solidFill>
                  <a:schemeClr val="accent6">
                    <a:lumMod val="75000"/>
                  </a:schemeClr>
                </a:solidFill>
              </a:rPr>
              <a:t>WHAT</a:t>
            </a:r>
            <a:r>
              <a:rPr lang="en-US" dirty="0"/>
              <a:t> we pay attention to</a:t>
            </a:r>
          </a:p>
          <a:p>
            <a:r>
              <a:rPr lang="en-US" dirty="0"/>
              <a:t>Developing </a:t>
            </a:r>
            <a:r>
              <a:rPr lang="en-US" dirty="0">
                <a:solidFill>
                  <a:schemeClr val="accent6">
                    <a:lumMod val="75000"/>
                  </a:schemeClr>
                </a:solidFill>
              </a:rPr>
              <a:t>HOW</a:t>
            </a:r>
            <a:r>
              <a:rPr lang="en-US" dirty="0"/>
              <a:t> we pay attention</a:t>
            </a:r>
          </a:p>
          <a:p>
            <a:pPr lvl="1"/>
            <a:r>
              <a:rPr lang="en-US" dirty="0"/>
              <a:t>Habitual attitude of non-judgmental acceptance</a:t>
            </a:r>
          </a:p>
          <a:p>
            <a:pPr lvl="1"/>
            <a:r>
              <a:rPr lang="en-US" dirty="0"/>
              <a:t>Breaking out of maladaptive restrictive patterns</a:t>
            </a:r>
          </a:p>
          <a:p>
            <a:pPr lvl="1"/>
            <a:r>
              <a:rPr lang="en-US" dirty="0"/>
              <a:t>Accepting, attending, liking ourselves, embracing humanity and the universal truth</a:t>
            </a:r>
          </a:p>
          <a:p>
            <a:r>
              <a:rPr lang="en-US" dirty="0"/>
              <a:t>Not Coast by taking </a:t>
            </a:r>
            <a:r>
              <a:rPr lang="en-US" dirty="0">
                <a:solidFill>
                  <a:schemeClr val="accent6">
                    <a:lumMod val="75000"/>
                  </a:schemeClr>
                </a:solidFill>
              </a:rPr>
              <a:t>DECISIVE ACTION </a:t>
            </a:r>
          </a:p>
          <a:p>
            <a:r>
              <a:rPr lang="en-US" dirty="0">
                <a:solidFill>
                  <a:srgbClr val="FF0000"/>
                </a:solidFill>
              </a:rPr>
              <a:t>Reflection on examples from </a:t>
            </a:r>
            <a:r>
              <a:rPr lang="en-US" sz="3000" b="1" dirty="0">
                <a:solidFill>
                  <a:srgbClr val="FF0000"/>
                </a:solidFill>
              </a:rPr>
              <a:t>your life</a:t>
            </a:r>
            <a:r>
              <a:rPr lang="en-US" dirty="0">
                <a:solidFill>
                  <a:srgbClr val="FF0000"/>
                </a:solidFill>
              </a:rPr>
              <a:t> today!</a:t>
            </a:r>
          </a:p>
        </p:txBody>
      </p:sp>
    </p:spTree>
    <p:extLst>
      <p:ext uri="{BB962C8B-B14F-4D97-AF65-F5344CB8AC3E}">
        <p14:creationId xmlns:p14="http://schemas.microsoft.com/office/powerpoint/2010/main" val="251282740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additive="base">
                                        <p:cTn id="28"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nodeType="clickEffect">
                                  <p:stCondLst>
                                    <p:cond delay="0"/>
                                  </p:stCondLst>
                                  <p:childTnLst>
                                    <p:set>
                                      <p:cBhvr>
                                        <p:cTn id="33" dur="1" fill="hold">
                                          <p:stCondLst>
                                            <p:cond delay="0"/>
                                          </p:stCondLst>
                                        </p:cTn>
                                        <p:tgtEl>
                                          <p:spTgt spid="3">
                                            <p:txEl>
                                              <p:pRg st="4" end="4"/>
                                            </p:txEl>
                                          </p:spTgt>
                                        </p:tgtEl>
                                        <p:attrNameLst>
                                          <p:attrName>style.visibility</p:attrName>
                                        </p:attrNameLst>
                                      </p:cBhvr>
                                      <p:to>
                                        <p:strVal val="visible"/>
                                      </p:to>
                                    </p:set>
                                    <p:anim calcmode="lin" valueType="num">
                                      <p:cBhvr additive="base">
                                        <p:cTn id="34"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5"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nodeType="clickEffect">
                                  <p:stCondLst>
                                    <p:cond delay="0"/>
                                  </p:stCondLst>
                                  <p:childTnLst>
                                    <p:set>
                                      <p:cBhvr>
                                        <p:cTn id="39" dur="1" fill="hold">
                                          <p:stCondLst>
                                            <p:cond delay="0"/>
                                          </p:stCondLst>
                                        </p:cTn>
                                        <p:tgtEl>
                                          <p:spTgt spid="3">
                                            <p:txEl>
                                              <p:pRg st="5" end="5"/>
                                            </p:txEl>
                                          </p:spTgt>
                                        </p:tgtEl>
                                        <p:attrNameLst>
                                          <p:attrName>style.visibility</p:attrName>
                                        </p:attrNameLst>
                                      </p:cBhvr>
                                      <p:to>
                                        <p:strVal val="visible"/>
                                      </p:to>
                                    </p:set>
                                    <p:anim calcmode="lin" valueType="num">
                                      <p:cBhvr additive="base">
                                        <p:cTn id="40"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41"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55" presetClass="entr" presetSubtype="0" fill="hold" nodeType="clickEffect">
                                  <p:stCondLst>
                                    <p:cond delay="0"/>
                                  </p:stCondLst>
                                  <p:childTnLst>
                                    <p:set>
                                      <p:cBhvr>
                                        <p:cTn id="45" dur="1" fill="hold">
                                          <p:stCondLst>
                                            <p:cond delay="0"/>
                                          </p:stCondLst>
                                        </p:cTn>
                                        <p:tgtEl>
                                          <p:spTgt spid="3">
                                            <p:txEl>
                                              <p:pRg st="6" end="6"/>
                                            </p:txEl>
                                          </p:spTgt>
                                        </p:tgtEl>
                                        <p:attrNameLst>
                                          <p:attrName>style.visibility</p:attrName>
                                        </p:attrNameLst>
                                      </p:cBhvr>
                                      <p:to>
                                        <p:strVal val="visible"/>
                                      </p:to>
                                    </p:set>
                                    <p:anim calcmode="lin" valueType="num">
                                      <p:cBhvr>
                                        <p:cTn id="46" dur="1000" fill="hold"/>
                                        <p:tgtEl>
                                          <p:spTgt spid="3">
                                            <p:txEl>
                                              <p:pRg st="6" end="6"/>
                                            </p:txEl>
                                          </p:spTgt>
                                        </p:tgtEl>
                                        <p:attrNameLst>
                                          <p:attrName>ppt_w</p:attrName>
                                        </p:attrNameLst>
                                      </p:cBhvr>
                                      <p:tavLst>
                                        <p:tav tm="0">
                                          <p:val>
                                            <p:strVal val="#ppt_w*0.70"/>
                                          </p:val>
                                        </p:tav>
                                        <p:tav tm="100000">
                                          <p:val>
                                            <p:strVal val="#ppt_w"/>
                                          </p:val>
                                        </p:tav>
                                      </p:tavLst>
                                    </p:anim>
                                    <p:anim calcmode="lin" valueType="num">
                                      <p:cBhvr>
                                        <p:cTn id="47" dur="1000" fill="hold"/>
                                        <p:tgtEl>
                                          <p:spTgt spid="3">
                                            <p:txEl>
                                              <p:pRg st="6" end="6"/>
                                            </p:txEl>
                                          </p:spTgt>
                                        </p:tgtEl>
                                        <p:attrNameLst>
                                          <p:attrName>ppt_h</p:attrName>
                                        </p:attrNameLst>
                                      </p:cBhvr>
                                      <p:tavLst>
                                        <p:tav tm="0">
                                          <p:val>
                                            <p:strVal val="#ppt_h"/>
                                          </p:val>
                                        </p:tav>
                                        <p:tav tm="100000">
                                          <p:val>
                                            <p:strVal val="#ppt_h"/>
                                          </p:val>
                                        </p:tav>
                                      </p:tavLst>
                                    </p:anim>
                                    <p:animEffect transition="in" filter="fade">
                                      <p:cBhvr>
                                        <p:cTn id="48" dur="1000"/>
                                        <p:tgtEl>
                                          <p:spTgt spid="3">
                                            <p:txEl>
                                              <p:pRg st="6" end="6"/>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51" presetClass="entr" presetSubtype="0" fill="hold" nodeType="clickEffect">
                                  <p:stCondLst>
                                    <p:cond delay="0"/>
                                  </p:stCondLst>
                                  <p:childTnLst>
                                    <p:set>
                                      <p:cBhvr>
                                        <p:cTn id="52" dur="1" fill="hold">
                                          <p:stCondLst>
                                            <p:cond delay="0"/>
                                          </p:stCondLst>
                                        </p:cTn>
                                        <p:tgtEl>
                                          <p:spTgt spid="3">
                                            <p:txEl>
                                              <p:pRg st="7" end="7"/>
                                            </p:txEl>
                                          </p:spTgt>
                                        </p:tgtEl>
                                        <p:attrNameLst>
                                          <p:attrName>style.visibility</p:attrName>
                                        </p:attrNameLst>
                                      </p:cBhvr>
                                      <p:to>
                                        <p:strVal val="visible"/>
                                      </p:to>
                                    </p:set>
                                    <p:animEffect transition="in" filter="fade">
                                      <p:cBhvr>
                                        <p:cTn id="53" dur="770" decel="100000"/>
                                        <p:tgtEl>
                                          <p:spTgt spid="3">
                                            <p:txEl>
                                              <p:pRg st="7" end="7"/>
                                            </p:txEl>
                                          </p:spTgt>
                                        </p:tgtEl>
                                      </p:cBhvr>
                                    </p:animEffect>
                                    <p:animScale>
                                      <p:cBhvr>
                                        <p:cTn id="54" dur="770" decel="100000"/>
                                        <p:tgtEl>
                                          <p:spTgt spid="3">
                                            <p:txEl>
                                              <p:pRg st="7" end="7"/>
                                            </p:txEl>
                                          </p:spTgt>
                                        </p:tgtEl>
                                      </p:cBhvr>
                                      <p:from x="10000" y="10000"/>
                                      <p:to x="200000" y="450000"/>
                                    </p:animScale>
                                    <p:animScale>
                                      <p:cBhvr>
                                        <p:cTn id="55" dur="1230" accel="100000" fill="hold">
                                          <p:stCondLst>
                                            <p:cond delay="770"/>
                                          </p:stCondLst>
                                        </p:cTn>
                                        <p:tgtEl>
                                          <p:spTgt spid="3">
                                            <p:txEl>
                                              <p:pRg st="7" end="7"/>
                                            </p:txEl>
                                          </p:spTgt>
                                        </p:tgtEl>
                                      </p:cBhvr>
                                      <p:from x="200000" y="450000"/>
                                      <p:to x="100000" y="100000"/>
                                    </p:animScale>
                                    <p:set>
                                      <p:cBhvr>
                                        <p:cTn id="56" dur="770" fill="hold"/>
                                        <p:tgtEl>
                                          <p:spTgt spid="3">
                                            <p:txEl>
                                              <p:pRg st="7" end="7"/>
                                            </p:txEl>
                                          </p:spTgt>
                                        </p:tgtEl>
                                        <p:attrNameLst>
                                          <p:attrName>ppt_x</p:attrName>
                                        </p:attrNameLst>
                                      </p:cBhvr>
                                      <p:to>
                                        <p:strVal val="(0.5)"/>
                                      </p:to>
                                    </p:set>
                                    <p:anim from="(0.5)" to="(#ppt_x)" calcmode="lin" valueType="num">
                                      <p:cBhvr>
                                        <p:cTn id="57" dur="1230" accel="100000" fill="hold">
                                          <p:stCondLst>
                                            <p:cond delay="770"/>
                                          </p:stCondLst>
                                        </p:cTn>
                                        <p:tgtEl>
                                          <p:spTgt spid="3">
                                            <p:txEl>
                                              <p:pRg st="7" end="7"/>
                                            </p:txEl>
                                          </p:spTgt>
                                        </p:tgtEl>
                                        <p:attrNameLst>
                                          <p:attrName>ppt_x</p:attrName>
                                        </p:attrNameLst>
                                      </p:cBhvr>
                                    </p:anim>
                                    <p:set>
                                      <p:cBhvr>
                                        <p:cTn id="58" dur="770" fill="hold"/>
                                        <p:tgtEl>
                                          <p:spTgt spid="3">
                                            <p:txEl>
                                              <p:pRg st="7" end="7"/>
                                            </p:txEl>
                                          </p:spTgt>
                                        </p:tgtEl>
                                        <p:attrNameLst>
                                          <p:attrName>ppt_y</p:attrName>
                                        </p:attrNameLst>
                                      </p:cBhvr>
                                      <p:to>
                                        <p:strVal val="(#ppt_y+0.4)"/>
                                      </p:to>
                                    </p:set>
                                    <p:anim from="(#ppt_y+0.4)" to="(#ppt_y)" calcmode="lin" valueType="num">
                                      <p:cBhvr>
                                        <p:cTn id="59" dur="1230" accel="100000" fill="hold">
                                          <p:stCondLst>
                                            <p:cond delay="770"/>
                                          </p:stCondLst>
                                        </p:cTn>
                                        <p:tgtEl>
                                          <p:spTgt spid="3">
                                            <p:txEl>
                                              <p:pRg st="7" end="7"/>
                                            </p:txEl>
                                          </p:spTgt>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500" b="1" dirty="0">
                <a:solidFill>
                  <a:srgbClr val="FFFF00"/>
                </a:solidFill>
              </a:rPr>
              <a:t>In the Present Moment</a:t>
            </a:r>
          </a:p>
        </p:txBody>
      </p:sp>
      <p:sp>
        <p:nvSpPr>
          <p:cNvPr id="3" name="Content Placeholder 2"/>
          <p:cNvSpPr>
            <a:spLocks noGrp="1"/>
          </p:cNvSpPr>
          <p:nvPr>
            <p:ph idx="1"/>
          </p:nvPr>
        </p:nvSpPr>
        <p:spPr>
          <a:xfrm>
            <a:off x="285750" y="1916906"/>
            <a:ext cx="6286500" cy="3496342"/>
          </a:xfrm>
        </p:spPr>
        <p:txBody>
          <a:bodyPr/>
          <a:lstStyle/>
          <a:p>
            <a:r>
              <a:rPr lang="en-US" dirty="0"/>
              <a:t>Eliminating ruminations about the past and worries about the future</a:t>
            </a:r>
          </a:p>
          <a:p>
            <a:r>
              <a:rPr lang="en-US" dirty="0"/>
              <a:t>Learning that feelings are not you</a:t>
            </a:r>
          </a:p>
          <a:p>
            <a:r>
              <a:rPr lang="en-US" dirty="0"/>
              <a:t>Get grounded in reality by observing the present</a:t>
            </a:r>
          </a:p>
          <a:p>
            <a:pPr marL="0" indent="0">
              <a:buNone/>
            </a:pPr>
            <a:endParaRPr lang="en-US" dirty="0">
              <a:solidFill>
                <a:srgbClr val="FF0000"/>
              </a:solidFill>
            </a:endParaRPr>
          </a:p>
          <a:p>
            <a:pPr>
              <a:buNone/>
            </a:pPr>
            <a:endParaRPr lang="en-US" dirty="0"/>
          </a:p>
        </p:txBody>
      </p:sp>
    </p:spTree>
    <p:extLst>
      <p:ext uri="{BB962C8B-B14F-4D97-AF65-F5344CB8AC3E}">
        <p14:creationId xmlns:p14="http://schemas.microsoft.com/office/powerpoint/2010/main" val="278344741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500" b="1" dirty="0">
                <a:solidFill>
                  <a:srgbClr val="FFFF00"/>
                </a:solidFill>
              </a:rPr>
              <a:t>And Non-Judgmentally</a:t>
            </a:r>
          </a:p>
        </p:txBody>
      </p:sp>
      <p:sp>
        <p:nvSpPr>
          <p:cNvPr id="3" name="Content Placeholder 2"/>
          <p:cNvSpPr>
            <a:spLocks noGrp="1"/>
          </p:cNvSpPr>
          <p:nvPr>
            <p:ph idx="1"/>
          </p:nvPr>
        </p:nvSpPr>
        <p:spPr/>
        <p:txBody>
          <a:bodyPr>
            <a:normAutofit fontScale="77500" lnSpcReduction="20000"/>
          </a:bodyPr>
          <a:lstStyle/>
          <a:p>
            <a:r>
              <a:rPr lang="en-US" dirty="0"/>
              <a:t>Our minds constantly make comparisons</a:t>
            </a:r>
          </a:p>
          <a:p>
            <a:r>
              <a:rPr lang="en-US" dirty="0"/>
              <a:t>We need to observe these without getting overly involved</a:t>
            </a:r>
          </a:p>
          <a:p>
            <a:r>
              <a:rPr lang="en-US" dirty="0"/>
              <a:t>Letting go of judgment leads to acceptance of reality, liking yourself, and freedom to be yourself</a:t>
            </a:r>
          </a:p>
          <a:p>
            <a:r>
              <a:rPr lang="en-US" dirty="0"/>
              <a:t>Willingness to accept leads to openness to reality</a:t>
            </a:r>
          </a:p>
          <a:p>
            <a:r>
              <a:rPr lang="en-US" dirty="0"/>
              <a:t>Paradox: changing requires accepting what is</a:t>
            </a:r>
            <a:endParaRPr lang="en-US" dirty="0">
              <a:solidFill>
                <a:srgbClr val="FF0000"/>
              </a:solidFill>
            </a:endParaRPr>
          </a:p>
          <a:p>
            <a:endParaRPr lang="en-US" dirty="0"/>
          </a:p>
        </p:txBody>
      </p:sp>
    </p:spTree>
    <p:extLst>
      <p:ext uri="{BB962C8B-B14F-4D97-AF65-F5344CB8AC3E}">
        <p14:creationId xmlns:p14="http://schemas.microsoft.com/office/powerpoint/2010/main" val="385937010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additive="base">
                                        <p:cTn id="3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noFill/>
        </p:spPr>
        <p:txBody>
          <a:bodyPr/>
          <a:lstStyle/>
          <a:p>
            <a:r>
              <a:rPr lang="en-US" dirty="0">
                <a:solidFill>
                  <a:schemeClr val="bg2">
                    <a:lumMod val="60000"/>
                    <a:lumOff val="40000"/>
                  </a:schemeClr>
                </a:solidFill>
              </a:rPr>
              <a:t>Third Stop</a:t>
            </a:r>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1294367657"/>
      </p:ext>
    </p:extLst>
  </p:cSld>
  <p:clrMapOvr>
    <a:masterClrMapping/>
  </p:clrMapOvr>
  <p:transition>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5900" y="1143000"/>
            <a:ext cx="6172200" cy="1600200"/>
          </a:xfrm>
        </p:spPr>
        <p:txBody>
          <a:bodyPr>
            <a:noAutofit/>
          </a:bodyPr>
          <a:lstStyle/>
          <a:p>
            <a:r>
              <a:rPr lang="en-US" sz="4050" b="1" dirty="0">
                <a:solidFill>
                  <a:srgbClr val="FFFF00"/>
                </a:solidFill>
              </a:rPr>
              <a:t>To the Unfolding Experience Moment to Moment</a:t>
            </a:r>
          </a:p>
        </p:txBody>
      </p:sp>
      <p:sp>
        <p:nvSpPr>
          <p:cNvPr id="3" name="Content Placeholder 2"/>
          <p:cNvSpPr>
            <a:spLocks noGrp="1"/>
          </p:cNvSpPr>
          <p:nvPr>
            <p:ph idx="1"/>
          </p:nvPr>
        </p:nvSpPr>
        <p:spPr>
          <a:xfrm>
            <a:off x="1485900" y="2914651"/>
            <a:ext cx="6172200" cy="2537222"/>
          </a:xfrm>
        </p:spPr>
        <p:txBody>
          <a:bodyPr>
            <a:normAutofit fontScale="85000" lnSpcReduction="10000"/>
          </a:bodyPr>
          <a:lstStyle/>
          <a:p>
            <a:r>
              <a:rPr lang="en-US" dirty="0"/>
              <a:t>Not static and passive</a:t>
            </a:r>
          </a:p>
          <a:p>
            <a:r>
              <a:rPr lang="en-US" dirty="0"/>
              <a:t>Participants in Mindfulness must </a:t>
            </a:r>
            <a:r>
              <a:rPr lang="en-US" dirty="0">
                <a:solidFill>
                  <a:schemeClr val="accent6">
                    <a:lumMod val="75000"/>
                  </a:schemeClr>
                </a:solidFill>
              </a:rPr>
              <a:t>participate</a:t>
            </a:r>
          </a:p>
          <a:p>
            <a:r>
              <a:rPr lang="en-US" dirty="0"/>
              <a:t>Participants in Mindfulness must </a:t>
            </a:r>
            <a:r>
              <a:rPr lang="en-US" dirty="0">
                <a:solidFill>
                  <a:schemeClr val="accent6">
                    <a:lumMod val="75000"/>
                  </a:schemeClr>
                </a:solidFill>
              </a:rPr>
              <a:t>choose</a:t>
            </a:r>
          </a:p>
          <a:p>
            <a:r>
              <a:rPr lang="en-US" dirty="0"/>
              <a:t>Participants in Mindfulness must </a:t>
            </a:r>
            <a:r>
              <a:rPr lang="en-US" dirty="0">
                <a:solidFill>
                  <a:schemeClr val="accent6">
                    <a:lumMod val="75000"/>
                  </a:schemeClr>
                </a:solidFill>
              </a:rPr>
              <a:t>decide</a:t>
            </a:r>
          </a:p>
          <a:p>
            <a:r>
              <a:rPr lang="en-US" dirty="0"/>
              <a:t>Participants in Mindfulness must </a:t>
            </a:r>
            <a:r>
              <a:rPr lang="en-US" dirty="0">
                <a:solidFill>
                  <a:schemeClr val="accent6">
                    <a:lumMod val="75000"/>
                  </a:schemeClr>
                </a:solidFill>
              </a:rPr>
              <a:t>act</a:t>
            </a:r>
          </a:p>
          <a:p>
            <a:pPr marL="0" indent="0">
              <a:buNone/>
            </a:pPr>
            <a:endParaRPr lang="en-US" dirty="0">
              <a:solidFill>
                <a:srgbClr val="FF0000"/>
              </a:solidFill>
            </a:endParaRPr>
          </a:p>
        </p:txBody>
      </p:sp>
    </p:spTree>
    <p:extLst>
      <p:ext uri="{BB962C8B-B14F-4D97-AF65-F5344CB8AC3E}">
        <p14:creationId xmlns:p14="http://schemas.microsoft.com/office/powerpoint/2010/main" val="323942016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from="(-#ppt_w/2)" to="(#ppt_x)" calcmode="lin" valueType="num">
                                      <p:cBhvr>
                                        <p:cTn id="7" dur="600" fill="hold">
                                          <p:stCondLst>
                                            <p:cond delay="0"/>
                                          </p:stCondLst>
                                        </p:cTn>
                                        <p:tgtEl>
                                          <p:spTgt spid="3">
                                            <p:txEl>
                                              <p:pRg st="0" end="0"/>
                                            </p:txEl>
                                          </p:spTgt>
                                        </p:tgtEl>
                                        <p:attrNameLst>
                                          <p:attrName>ppt_x</p:attrName>
                                        </p:attrNameLst>
                                      </p:cBhvr>
                                    </p:anim>
                                    <p:anim from="0" to="-1.0" calcmode="lin" valueType="num">
                                      <p:cBhvr>
                                        <p:cTn id="8" dur="200" decel="50000" autoRev="1" fill="hold">
                                          <p:stCondLst>
                                            <p:cond delay="600"/>
                                          </p:stCondLst>
                                        </p:cTn>
                                        <p:tgtEl>
                                          <p:spTgt spid="3">
                                            <p:txEl>
                                              <p:pRg st="0" end="0"/>
                                            </p:txEl>
                                          </p:spTgt>
                                        </p:tgtEl>
                                        <p:attrNameLst>
                                          <p:attrName>xshear</p:attrName>
                                        </p:attrNameLst>
                                      </p:cBhvr>
                                    </p:anim>
                                    <p:animScale>
                                      <p:cBhvr>
                                        <p:cTn id="9" dur="200" decel="100000" autoRev="1" fill="hold">
                                          <p:stCondLst>
                                            <p:cond delay="600"/>
                                          </p:stCondLst>
                                        </p:cTn>
                                        <p:tgtEl>
                                          <p:spTgt spid="3">
                                            <p:txEl>
                                              <p:pRg st="0" end="0"/>
                                            </p:txEl>
                                          </p:spTgt>
                                        </p:tgtEl>
                                      </p:cBhvr>
                                      <p:from x="100000" y="100000"/>
                                      <p:to x="80000" y="100000"/>
                                    </p:animScale>
                                    <p:anim by="(#ppt_h/3+#ppt_w*0.1)" calcmode="lin" valueType="num">
                                      <p:cBhvr additive="sum">
                                        <p:cTn id="10" dur="200" decel="100000" autoRev="1" fill="hold">
                                          <p:stCondLst>
                                            <p:cond delay="600"/>
                                          </p:stCondLst>
                                        </p:cTn>
                                        <p:tgtEl>
                                          <p:spTgt spid="3">
                                            <p:txEl>
                                              <p:pRg st="0" end="0"/>
                                            </p:txEl>
                                          </p:spTgt>
                                        </p:tgtEl>
                                        <p:attrNameLst>
                                          <p:attrName>ppt_x</p:attrName>
                                        </p:attrNameLst>
                                      </p:cBhvr>
                                    </p:anim>
                                  </p:childTnLst>
                                </p:cTn>
                              </p:par>
                            </p:childTnLst>
                          </p:cTn>
                        </p:par>
                      </p:childTnLst>
                    </p:cTn>
                  </p:par>
                  <p:par>
                    <p:cTn id="11" fill="hold">
                      <p:stCondLst>
                        <p:cond delay="indefinite"/>
                      </p:stCondLst>
                      <p:childTnLst>
                        <p:par>
                          <p:cTn id="12" fill="hold">
                            <p:stCondLst>
                              <p:cond delay="0"/>
                            </p:stCondLst>
                            <p:childTnLst>
                              <p:par>
                                <p:cTn id="13" presetID="25"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500" decel="50000" fill="hold">
                                          <p:stCondLst>
                                            <p:cond delay="0"/>
                                          </p:stCondLst>
                                        </p:cTn>
                                        <p:tgtEl>
                                          <p:spTgt spid="3">
                                            <p:txEl>
                                              <p:pRg st="1" end="1"/>
                                            </p:txEl>
                                          </p:spTgt>
                                        </p:tgtEl>
                                        <p:attrNameLst>
                                          <p:attrName>style.rotation</p:attrName>
                                        </p:attrNameLst>
                                      </p:cBhvr>
                                      <p:tavLst>
                                        <p:tav tm="0">
                                          <p:val>
                                            <p:fltVal val="-90"/>
                                          </p:val>
                                        </p:tav>
                                        <p:tav tm="100000">
                                          <p:val>
                                            <p:fltVal val="0"/>
                                          </p:val>
                                        </p:tav>
                                      </p:tavLst>
                                    </p:anim>
                                    <p:anim calcmode="lin" valueType="num">
                                      <p:cBhvr>
                                        <p:cTn id="16" dur="500" decel="50000" fill="hold">
                                          <p:stCondLst>
                                            <p:cond delay="0"/>
                                          </p:stCondLst>
                                        </p:cTn>
                                        <p:tgtEl>
                                          <p:spTgt spid="3">
                                            <p:txEl>
                                              <p:pRg st="1" end="1"/>
                                            </p:txEl>
                                          </p:spTgt>
                                        </p:tgtEl>
                                        <p:attrNameLst>
                                          <p:attrName>ppt_w</p:attrName>
                                        </p:attrNameLst>
                                      </p:cBhvr>
                                      <p:tavLst>
                                        <p:tav tm="0">
                                          <p:val>
                                            <p:strVal val="#ppt_w"/>
                                          </p:val>
                                        </p:tav>
                                        <p:tav tm="100000">
                                          <p:val>
                                            <p:strVal val="#ppt_w*.05"/>
                                          </p:val>
                                        </p:tav>
                                      </p:tavLst>
                                    </p:anim>
                                    <p:anim calcmode="lin" valueType="num">
                                      <p:cBhvr>
                                        <p:cTn id="17" dur="500" accel="50000" fill="hold">
                                          <p:stCondLst>
                                            <p:cond delay="500"/>
                                          </p:stCondLst>
                                        </p:cTn>
                                        <p:tgtEl>
                                          <p:spTgt spid="3">
                                            <p:txEl>
                                              <p:pRg st="1" end="1"/>
                                            </p:txEl>
                                          </p:spTgt>
                                        </p:tgtEl>
                                        <p:attrNameLst>
                                          <p:attrName>ppt_w</p:attrName>
                                        </p:attrNameLst>
                                      </p:cBhvr>
                                      <p:tavLst>
                                        <p:tav tm="0">
                                          <p:val>
                                            <p:strVal val="#ppt_w*.05"/>
                                          </p:val>
                                        </p:tav>
                                        <p:tav tm="100000">
                                          <p:val>
                                            <p:strVal val="#ppt_w"/>
                                          </p:val>
                                        </p:tav>
                                      </p:tavLst>
                                    </p:anim>
                                    <p:anim calcmode="lin" valueType="num">
                                      <p:cBhvr>
                                        <p:cTn id="18" dur="1000" fill="hold"/>
                                        <p:tgtEl>
                                          <p:spTgt spid="3">
                                            <p:txEl>
                                              <p:pRg st="1" end="1"/>
                                            </p:txEl>
                                          </p:spTgt>
                                        </p:tgtEl>
                                        <p:attrNameLst>
                                          <p:attrName>ppt_h</p:attrName>
                                        </p:attrNameLst>
                                      </p:cBhvr>
                                      <p:tavLst>
                                        <p:tav tm="0">
                                          <p:val>
                                            <p:strVal val="#ppt_h"/>
                                          </p:val>
                                        </p:tav>
                                        <p:tav tm="100000">
                                          <p:val>
                                            <p:strVal val="#ppt_h"/>
                                          </p:val>
                                        </p:tav>
                                      </p:tavLst>
                                    </p:anim>
                                    <p:anim calcmode="lin" valueType="num">
                                      <p:cBhvr>
                                        <p:cTn id="19" dur="500" decel="50000" fill="hold">
                                          <p:stCondLst>
                                            <p:cond delay="0"/>
                                          </p:stCondLst>
                                        </p:cTn>
                                        <p:tgtEl>
                                          <p:spTgt spid="3">
                                            <p:txEl>
                                              <p:pRg st="1" end="1"/>
                                            </p:txEl>
                                          </p:spTgt>
                                        </p:tgtEl>
                                        <p:attrNameLst>
                                          <p:attrName>ppt_x</p:attrName>
                                        </p:attrNameLst>
                                      </p:cBhvr>
                                      <p:tavLst>
                                        <p:tav tm="0">
                                          <p:val>
                                            <p:strVal val="#ppt_x+.4"/>
                                          </p:val>
                                        </p:tav>
                                        <p:tav tm="100000">
                                          <p:val>
                                            <p:strVal val="#ppt_x"/>
                                          </p:val>
                                        </p:tav>
                                      </p:tavLst>
                                    </p:anim>
                                    <p:anim calcmode="lin" valueType="num">
                                      <p:cBhvr>
                                        <p:cTn id="20" dur="500" decel="50000" fill="hold">
                                          <p:stCondLst>
                                            <p:cond delay="0"/>
                                          </p:stCondLst>
                                        </p:cTn>
                                        <p:tgtEl>
                                          <p:spTgt spid="3">
                                            <p:txEl>
                                              <p:pRg st="1" end="1"/>
                                            </p:txEl>
                                          </p:spTgt>
                                        </p:tgtEl>
                                        <p:attrNameLst>
                                          <p:attrName>ppt_y</p:attrName>
                                        </p:attrNameLst>
                                      </p:cBhvr>
                                      <p:tavLst>
                                        <p:tav tm="0">
                                          <p:val>
                                            <p:strVal val="#ppt_y-.2"/>
                                          </p:val>
                                        </p:tav>
                                        <p:tav tm="100000">
                                          <p:val>
                                            <p:strVal val="#ppt_y+.1"/>
                                          </p:val>
                                        </p:tav>
                                      </p:tavLst>
                                    </p:anim>
                                    <p:anim calcmode="lin" valueType="num">
                                      <p:cBhvr>
                                        <p:cTn id="21" dur="500" accel="50000" fill="hold">
                                          <p:stCondLst>
                                            <p:cond delay="500"/>
                                          </p:stCondLst>
                                        </p:cTn>
                                        <p:tgtEl>
                                          <p:spTgt spid="3">
                                            <p:txEl>
                                              <p:pRg st="1" end="1"/>
                                            </p:txEl>
                                          </p:spTgt>
                                        </p:tgtEl>
                                        <p:attrNameLst>
                                          <p:attrName>ppt_y</p:attrName>
                                        </p:attrNameLst>
                                      </p:cBhvr>
                                      <p:tavLst>
                                        <p:tav tm="0">
                                          <p:val>
                                            <p:strVal val="#ppt_y+.1"/>
                                          </p:val>
                                        </p:tav>
                                        <p:tav tm="100000">
                                          <p:val>
                                            <p:strVal val="#ppt_y"/>
                                          </p:val>
                                        </p:tav>
                                      </p:tavLst>
                                    </p:anim>
                                    <p:animEffect transition="in" filter="fade">
                                      <p:cBhvr>
                                        <p:cTn id="22" dur="1000" decel="50000">
                                          <p:stCondLst>
                                            <p:cond delay="0"/>
                                          </p:stCondLst>
                                        </p:cTn>
                                        <p:tgtEl>
                                          <p:spTgt spid="3">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6" presetClass="entr" presetSubtype="0" fill="hold" nodeType="clickEffect">
                                  <p:stCondLst>
                                    <p:cond delay="0"/>
                                  </p:stCondLst>
                                  <p:iterate type="lt">
                                    <p:tmPct val="10000"/>
                                  </p:iterate>
                                  <p:childTnLst>
                                    <p:set>
                                      <p:cBhvr>
                                        <p:cTn id="26" dur="1" fill="hold">
                                          <p:stCondLst>
                                            <p:cond delay="0"/>
                                          </p:stCondLst>
                                        </p:cTn>
                                        <p:tgtEl>
                                          <p:spTgt spid="3">
                                            <p:txEl>
                                              <p:pRg st="2" end="2"/>
                                            </p:txEl>
                                          </p:spTgt>
                                        </p:tgtEl>
                                        <p:attrNameLst>
                                          <p:attrName>style.visibility</p:attrName>
                                        </p:attrNameLst>
                                      </p:cBhvr>
                                      <p:to>
                                        <p:strVal val="visible"/>
                                      </p:to>
                                    </p:set>
                                    <p:anim by="(-#ppt_w*2)" calcmode="lin" valueType="num">
                                      <p:cBhvr rctx="PPT">
                                        <p:cTn id="27" dur="500" autoRev="1" fill="hold">
                                          <p:stCondLst>
                                            <p:cond delay="0"/>
                                          </p:stCondLst>
                                        </p:cTn>
                                        <p:tgtEl>
                                          <p:spTgt spid="3">
                                            <p:txEl>
                                              <p:pRg st="2" end="2"/>
                                            </p:txEl>
                                          </p:spTgt>
                                        </p:tgtEl>
                                        <p:attrNameLst>
                                          <p:attrName>ppt_w</p:attrName>
                                        </p:attrNameLst>
                                      </p:cBhvr>
                                    </p:anim>
                                    <p:anim by="(#ppt_w*0.50)" calcmode="lin" valueType="num">
                                      <p:cBhvr>
                                        <p:cTn id="28" dur="500" decel="50000" autoRev="1" fill="hold">
                                          <p:stCondLst>
                                            <p:cond delay="0"/>
                                          </p:stCondLst>
                                        </p:cTn>
                                        <p:tgtEl>
                                          <p:spTgt spid="3">
                                            <p:txEl>
                                              <p:pRg st="2" end="2"/>
                                            </p:txEl>
                                          </p:spTgt>
                                        </p:tgtEl>
                                        <p:attrNameLst>
                                          <p:attrName>ppt_x</p:attrName>
                                        </p:attrNameLst>
                                      </p:cBhvr>
                                    </p:anim>
                                    <p:anim from="(-#ppt_h/2)" to="(#ppt_y)" calcmode="lin" valueType="num">
                                      <p:cBhvr>
                                        <p:cTn id="29" dur="1000" fill="hold">
                                          <p:stCondLst>
                                            <p:cond delay="0"/>
                                          </p:stCondLst>
                                        </p:cTn>
                                        <p:tgtEl>
                                          <p:spTgt spid="3">
                                            <p:txEl>
                                              <p:pRg st="2" end="2"/>
                                            </p:txEl>
                                          </p:spTgt>
                                        </p:tgtEl>
                                        <p:attrNameLst>
                                          <p:attrName>ppt_y</p:attrName>
                                        </p:attrNameLst>
                                      </p:cBhvr>
                                    </p:anim>
                                    <p:animRot by="21600000">
                                      <p:cBhvr>
                                        <p:cTn id="30" dur="1000" fill="hold">
                                          <p:stCondLst>
                                            <p:cond delay="0"/>
                                          </p:stCondLst>
                                        </p:cTn>
                                        <p:tgtEl>
                                          <p:spTgt spid="3">
                                            <p:txEl>
                                              <p:pRg st="2" end="2"/>
                                            </p:txEl>
                                          </p:spTgt>
                                        </p:tgtEl>
                                        <p:attrNameLst>
                                          <p:attrName>r</p:attrName>
                                        </p:attrNameLst>
                                      </p:cBhvr>
                                    </p:animRot>
                                  </p:childTnLst>
                                </p:cTn>
                              </p:par>
                            </p:childTnLst>
                          </p:cTn>
                        </p:par>
                      </p:childTnLst>
                    </p:cTn>
                  </p:par>
                  <p:par>
                    <p:cTn id="31" fill="hold">
                      <p:stCondLst>
                        <p:cond delay="indefinite"/>
                      </p:stCondLst>
                      <p:childTnLst>
                        <p:par>
                          <p:cTn id="32" fill="hold">
                            <p:stCondLst>
                              <p:cond delay="0"/>
                            </p:stCondLst>
                            <p:childTnLst>
                              <p:par>
                                <p:cTn id="33" presetID="38" presetClass="entr" presetSubtype="0" accel="50000" fill="hold" nodeType="clickEffect">
                                  <p:stCondLst>
                                    <p:cond delay="0"/>
                                  </p:stCondLst>
                                  <p:iterate type="lt">
                                    <p:tmPct val="50000"/>
                                  </p:iterate>
                                  <p:childTnLst>
                                    <p:set>
                                      <p:cBhvr>
                                        <p:cTn id="34" dur="1" fill="hold">
                                          <p:stCondLst>
                                            <p:cond delay="0"/>
                                          </p:stCondLst>
                                        </p:cTn>
                                        <p:tgtEl>
                                          <p:spTgt spid="3">
                                            <p:txEl>
                                              <p:pRg st="3" end="3"/>
                                            </p:txEl>
                                          </p:spTgt>
                                        </p:tgtEl>
                                        <p:attrNameLst>
                                          <p:attrName>style.visibility</p:attrName>
                                        </p:attrNameLst>
                                      </p:cBhvr>
                                      <p:to>
                                        <p:strVal val="visible"/>
                                      </p:to>
                                    </p:set>
                                    <p:set>
                                      <p:cBhvr>
                                        <p:cTn id="35" dur="455" fill="hold">
                                          <p:stCondLst>
                                            <p:cond delay="0"/>
                                          </p:stCondLst>
                                        </p:cTn>
                                        <p:tgtEl>
                                          <p:spTgt spid="3">
                                            <p:txEl>
                                              <p:pRg st="3" end="3"/>
                                            </p:txEl>
                                          </p:spTgt>
                                        </p:tgtEl>
                                        <p:attrNameLst>
                                          <p:attrName>style.rotation</p:attrName>
                                        </p:attrNameLst>
                                      </p:cBhvr>
                                      <p:to>
                                        <p:strVal val="-45.0"/>
                                      </p:to>
                                    </p:set>
                                    <p:anim calcmode="lin" valueType="num">
                                      <p:cBhvr>
                                        <p:cTn id="36" dur="455" fill="hold">
                                          <p:stCondLst>
                                            <p:cond delay="455"/>
                                          </p:stCondLst>
                                        </p:cTn>
                                        <p:tgtEl>
                                          <p:spTgt spid="3">
                                            <p:txEl>
                                              <p:pRg st="3" end="3"/>
                                            </p:txEl>
                                          </p:spTgt>
                                        </p:tgtEl>
                                        <p:attrNameLst>
                                          <p:attrName>style.rotation</p:attrName>
                                        </p:attrNameLst>
                                      </p:cBhvr>
                                      <p:tavLst>
                                        <p:tav tm="0">
                                          <p:val>
                                            <p:fltVal val="-45"/>
                                          </p:val>
                                        </p:tav>
                                        <p:tav tm="69900">
                                          <p:val>
                                            <p:fltVal val="45"/>
                                          </p:val>
                                        </p:tav>
                                        <p:tav tm="100000">
                                          <p:val>
                                            <p:fltVal val="0"/>
                                          </p:val>
                                        </p:tav>
                                      </p:tavLst>
                                    </p:anim>
                                    <p:anim calcmode="lin" valueType="num">
                                      <p:cBhvr>
                                        <p:cTn id="37" dur="455" fill="hold">
                                          <p:stCondLst>
                                            <p:cond delay="0"/>
                                          </p:stCondLst>
                                        </p:cTn>
                                        <p:tgtEl>
                                          <p:spTgt spid="3">
                                            <p:txEl>
                                              <p:pRg st="3" end="3"/>
                                            </p:txEl>
                                          </p:spTgt>
                                        </p:tgtEl>
                                        <p:attrNameLst>
                                          <p:attrName>ppt_y</p:attrName>
                                        </p:attrNameLst>
                                      </p:cBhvr>
                                      <p:tavLst>
                                        <p:tav tm="0">
                                          <p:val>
                                            <p:strVal val="#ppt_y-1"/>
                                          </p:val>
                                        </p:tav>
                                        <p:tav tm="100000">
                                          <p:val>
                                            <p:strVal val="#ppt_y-(0.354*#ppt_w-0.172*#ppt_h)"/>
                                          </p:val>
                                        </p:tav>
                                      </p:tavLst>
                                    </p:anim>
                                    <p:anim calcmode="lin" valueType="num">
                                      <p:cBhvr>
                                        <p:cTn id="38" dur="156" decel="50000" autoRev="1" fill="hold">
                                          <p:stCondLst>
                                            <p:cond delay="455"/>
                                          </p:stCondLst>
                                        </p:cTn>
                                        <p:tgtEl>
                                          <p:spTgt spid="3">
                                            <p:txEl>
                                              <p:pRg st="3" end="3"/>
                                            </p:txEl>
                                          </p:spTgt>
                                        </p:tgtEl>
                                        <p:attrNameLst>
                                          <p:attrName>ppt_y</p:attrName>
                                        </p:attrNameLst>
                                      </p:cBhvr>
                                      <p:tavLst>
                                        <p:tav tm="0">
                                          <p:val>
                                            <p:strVal val="#ppt_y-(0.354*#ppt_w-0.172*#ppt_h)"/>
                                          </p:val>
                                        </p:tav>
                                        <p:tav tm="100000">
                                          <p:val>
                                            <p:strVal val="#ppt_y-(0.354*#ppt_w-0.172*#ppt_h)-#ppt_h/2"/>
                                          </p:val>
                                        </p:tav>
                                      </p:tavLst>
                                    </p:anim>
                                    <p:anim calcmode="lin" valueType="num">
                                      <p:cBhvr>
                                        <p:cTn id="39" dur="136" fill="hold">
                                          <p:stCondLst>
                                            <p:cond delay="864"/>
                                          </p:stCondLst>
                                        </p:cTn>
                                        <p:tgtEl>
                                          <p:spTgt spid="3">
                                            <p:txEl>
                                              <p:pRg st="3" end="3"/>
                                            </p:txEl>
                                          </p:spTgt>
                                        </p:tgtEl>
                                        <p:attrNameLst>
                                          <p:attrName>ppt_y</p:attrName>
                                        </p:attrNameLst>
                                      </p:cBhvr>
                                      <p:tavLst>
                                        <p:tav tm="0">
                                          <p:val>
                                            <p:strVal val="#ppt_y-(0.354*#ppt_w-0.172*#ppt_h)"/>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6" presetClass="entr" presetSubtype="0" fill="hold" nodeType="clickEffect">
                                  <p:stCondLst>
                                    <p:cond delay="0"/>
                                  </p:stCondLst>
                                  <p:childTnLst>
                                    <p:set>
                                      <p:cBhvr>
                                        <p:cTn id="43" dur="1" fill="hold">
                                          <p:stCondLst>
                                            <p:cond delay="0"/>
                                          </p:stCondLst>
                                        </p:cTn>
                                        <p:tgtEl>
                                          <p:spTgt spid="3">
                                            <p:txEl>
                                              <p:pRg st="4" end="4"/>
                                            </p:txEl>
                                          </p:spTgt>
                                        </p:tgtEl>
                                        <p:attrNameLst>
                                          <p:attrName>style.visibility</p:attrName>
                                        </p:attrNameLst>
                                      </p:cBhvr>
                                      <p:to>
                                        <p:strVal val="visible"/>
                                      </p:to>
                                    </p:set>
                                    <p:animEffect transition="in" filter="wipe(down)">
                                      <p:cBhvr>
                                        <p:cTn id="44" dur="580">
                                          <p:stCondLst>
                                            <p:cond delay="0"/>
                                          </p:stCondLst>
                                        </p:cTn>
                                        <p:tgtEl>
                                          <p:spTgt spid="3">
                                            <p:txEl>
                                              <p:pRg st="4" end="4"/>
                                            </p:txEl>
                                          </p:spTgt>
                                        </p:tgtEl>
                                      </p:cBhvr>
                                    </p:animEffect>
                                    <p:anim calcmode="lin" valueType="num">
                                      <p:cBhvr>
                                        <p:cTn id="45" dur="1822"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46" dur="664"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47" dur="664" tmFilter="0, 0; 0.125,0.2665; 0.25,0.4; 0.375,0.465; 0.5,0.5;  0.625,0.535; 0.75,0.6; 0.875,0.7335; 1,1">
                                          <p:stCondLst>
                                            <p:cond delay="664"/>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48" dur="332" tmFilter="0, 0; 0.125,0.2665; 0.25,0.4; 0.375,0.465; 0.5,0.5;  0.625,0.535; 0.75,0.6; 0.875,0.7335; 1,1">
                                          <p:stCondLst>
                                            <p:cond delay="1324"/>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49" dur="164" tmFilter="0, 0; 0.125,0.2665; 0.25,0.4; 0.375,0.465; 0.5,0.5;  0.625,0.535; 0.75,0.6; 0.875,0.7335; 1,1">
                                          <p:stCondLst>
                                            <p:cond delay="1656"/>
                                          </p:stCondLst>
                                        </p:cTn>
                                        <p:tgtEl>
                                          <p:spTgt spid="3">
                                            <p:txEl>
                                              <p:pRg st="4" end="4"/>
                                            </p:txEl>
                                          </p:spTgt>
                                        </p:tgtEl>
                                        <p:attrNameLst>
                                          <p:attrName>ppt_y</p:attrName>
                                        </p:attrNameLst>
                                      </p:cBhvr>
                                      <p:tavLst>
                                        <p:tav tm="0" fmla="#ppt_y-sin(pi*$)/81">
                                          <p:val>
                                            <p:fltVal val="0"/>
                                          </p:val>
                                        </p:tav>
                                        <p:tav tm="100000">
                                          <p:val>
                                            <p:fltVal val="1"/>
                                          </p:val>
                                        </p:tav>
                                      </p:tavLst>
                                    </p:anim>
                                    <p:animScale>
                                      <p:cBhvr>
                                        <p:cTn id="50" dur="26">
                                          <p:stCondLst>
                                            <p:cond delay="650"/>
                                          </p:stCondLst>
                                        </p:cTn>
                                        <p:tgtEl>
                                          <p:spTgt spid="3">
                                            <p:txEl>
                                              <p:pRg st="4" end="4"/>
                                            </p:txEl>
                                          </p:spTgt>
                                        </p:tgtEl>
                                      </p:cBhvr>
                                      <p:to x="100000" y="60000"/>
                                    </p:animScale>
                                    <p:animScale>
                                      <p:cBhvr>
                                        <p:cTn id="51" dur="166" decel="50000">
                                          <p:stCondLst>
                                            <p:cond delay="676"/>
                                          </p:stCondLst>
                                        </p:cTn>
                                        <p:tgtEl>
                                          <p:spTgt spid="3">
                                            <p:txEl>
                                              <p:pRg st="4" end="4"/>
                                            </p:txEl>
                                          </p:spTgt>
                                        </p:tgtEl>
                                      </p:cBhvr>
                                      <p:to x="100000" y="100000"/>
                                    </p:animScale>
                                    <p:animScale>
                                      <p:cBhvr>
                                        <p:cTn id="52" dur="26">
                                          <p:stCondLst>
                                            <p:cond delay="1312"/>
                                          </p:stCondLst>
                                        </p:cTn>
                                        <p:tgtEl>
                                          <p:spTgt spid="3">
                                            <p:txEl>
                                              <p:pRg st="4" end="4"/>
                                            </p:txEl>
                                          </p:spTgt>
                                        </p:tgtEl>
                                      </p:cBhvr>
                                      <p:to x="100000" y="80000"/>
                                    </p:animScale>
                                    <p:animScale>
                                      <p:cBhvr>
                                        <p:cTn id="53" dur="166" decel="50000">
                                          <p:stCondLst>
                                            <p:cond delay="1338"/>
                                          </p:stCondLst>
                                        </p:cTn>
                                        <p:tgtEl>
                                          <p:spTgt spid="3">
                                            <p:txEl>
                                              <p:pRg st="4" end="4"/>
                                            </p:txEl>
                                          </p:spTgt>
                                        </p:tgtEl>
                                      </p:cBhvr>
                                      <p:to x="100000" y="100000"/>
                                    </p:animScale>
                                    <p:animScale>
                                      <p:cBhvr>
                                        <p:cTn id="54" dur="26">
                                          <p:stCondLst>
                                            <p:cond delay="1642"/>
                                          </p:stCondLst>
                                        </p:cTn>
                                        <p:tgtEl>
                                          <p:spTgt spid="3">
                                            <p:txEl>
                                              <p:pRg st="4" end="4"/>
                                            </p:txEl>
                                          </p:spTgt>
                                        </p:tgtEl>
                                      </p:cBhvr>
                                      <p:to x="100000" y="90000"/>
                                    </p:animScale>
                                    <p:animScale>
                                      <p:cBhvr>
                                        <p:cTn id="55" dur="166" decel="50000">
                                          <p:stCondLst>
                                            <p:cond delay="1668"/>
                                          </p:stCondLst>
                                        </p:cTn>
                                        <p:tgtEl>
                                          <p:spTgt spid="3">
                                            <p:txEl>
                                              <p:pRg st="4" end="4"/>
                                            </p:txEl>
                                          </p:spTgt>
                                        </p:tgtEl>
                                      </p:cBhvr>
                                      <p:to x="100000" y="100000"/>
                                    </p:animScale>
                                    <p:animScale>
                                      <p:cBhvr>
                                        <p:cTn id="56" dur="26">
                                          <p:stCondLst>
                                            <p:cond delay="1808"/>
                                          </p:stCondLst>
                                        </p:cTn>
                                        <p:tgtEl>
                                          <p:spTgt spid="3">
                                            <p:txEl>
                                              <p:pRg st="4" end="4"/>
                                            </p:txEl>
                                          </p:spTgt>
                                        </p:tgtEl>
                                      </p:cBhvr>
                                      <p:to x="100000" y="95000"/>
                                    </p:animScale>
                                    <p:animScale>
                                      <p:cBhvr>
                                        <p:cTn id="57" dur="166" decel="50000">
                                          <p:stCondLst>
                                            <p:cond delay="1834"/>
                                          </p:stCondLst>
                                        </p:cTn>
                                        <p:tgtEl>
                                          <p:spTgt spid="3">
                                            <p:txEl>
                                              <p:pRg st="4" end="4"/>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3159" y="5078467"/>
            <a:ext cx="6400800" cy="664797"/>
          </a:xfrm>
        </p:spPr>
        <p:txBody>
          <a:bodyPr/>
          <a:lstStyle/>
          <a:p>
            <a:r>
              <a:rPr lang="en-US" dirty="0"/>
              <a:t>Where does it apply</a:t>
            </a:r>
          </a:p>
        </p:txBody>
      </p:sp>
      <p:sp>
        <p:nvSpPr>
          <p:cNvPr id="3" name="Content Placeholder 2"/>
          <p:cNvSpPr>
            <a:spLocks noGrp="1"/>
          </p:cNvSpPr>
          <p:nvPr>
            <p:ph idx="1"/>
          </p:nvPr>
        </p:nvSpPr>
        <p:spPr>
          <a:xfrm>
            <a:off x="513159" y="1371600"/>
            <a:ext cx="8139351" cy="3706867"/>
          </a:xfrm>
        </p:spPr>
        <p:txBody>
          <a:bodyPr>
            <a:normAutofit/>
          </a:bodyPr>
          <a:lstStyle/>
          <a:p>
            <a:r>
              <a:rPr lang="en-US" sz="2400" dirty="0"/>
              <a:t>Increased </a:t>
            </a:r>
            <a:r>
              <a:rPr lang="en-US" sz="2400" dirty="0">
                <a:solidFill>
                  <a:schemeClr val="tx2">
                    <a:lumMod val="75000"/>
                  </a:schemeClr>
                </a:solidFill>
              </a:rPr>
              <a:t>Attention</a:t>
            </a:r>
            <a:r>
              <a:rPr lang="en-US" sz="2400" dirty="0"/>
              <a:t> (Focus-Vigilance-Tracking)</a:t>
            </a:r>
          </a:p>
          <a:p>
            <a:r>
              <a:rPr lang="en-US" sz="2400" dirty="0"/>
              <a:t>Increased </a:t>
            </a:r>
            <a:r>
              <a:rPr lang="en-US" sz="2400" dirty="0">
                <a:solidFill>
                  <a:schemeClr val="tx2">
                    <a:lumMod val="75000"/>
                  </a:schemeClr>
                </a:solidFill>
              </a:rPr>
              <a:t>Reality</a:t>
            </a:r>
            <a:r>
              <a:rPr lang="en-US" sz="2400" dirty="0"/>
              <a:t> Testing (Being Objective)</a:t>
            </a:r>
          </a:p>
          <a:p>
            <a:r>
              <a:rPr lang="en-US" sz="2400" dirty="0"/>
              <a:t>Increased </a:t>
            </a:r>
            <a:r>
              <a:rPr lang="en-US" sz="2400" dirty="0">
                <a:solidFill>
                  <a:schemeClr val="tx2">
                    <a:lumMod val="75000"/>
                  </a:schemeClr>
                </a:solidFill>
              </a:rPr>
              <a:t>Self Reflection </a:t>
            </a:r>
            <a:r>
              <a:rPr lang="en-US" sz="2400" dirty="0"/>
              <a:t>(The Third Person View)</a:t>
            </a:r>
          </a:p>
          <a:p>
            <a:r>
              <a:rPr lang="en-US" sz="2400" dirty="0"/>
              <a:t>Improved Thought </a:t>
            </a:r>
            <a:r>
              <a:rPr lang="en-US" sz="2400" dirty="0">
                <a:solidFill>
                  <a:schemeClr val="tx2">
                    <a:lumMod val="75000"/>
                  </a:schemeClr>
                </a:solidFill>
              </a:rPr>
              <a:t>Management</a:t>
            </a:r>
            <a:r>
              <a:rPr lang="en-US" sz="2400" dirty="0"/>
              <a:t> (Racing Thoughts)</a:t>
            </a:r>
          </a:p>
          <a:p>
            <a:r>
              <a:rPr lang="en-US" sz="2400" dirty="0"/>
              <a:t>Improved Emotional </a:t>
            </a:r>
            <a:r>
              <a:rPr lang="en-US" sz="2400" dirty="0">
                <a:solidFill>
                  <a:schemeClr val="tx2">
                    <a:lumMod val="75000"/>
                  </a:schemeClr>
                </a:solidFill>
              </a:rPr>
              <a:t>Regulation </a:t>
            </a:r>
            <a:r>
              <a:rPr lang="en-US" sz="2400" dirty="0"/>
              <a:t>(Impulses)</a:t>
            </a:r>
          </a:p>
          <a:p>
            <a:r>
              <a:rPr lang="en-US" sz="2400" dirty="0"/>
              <a:t>Improved Behavioral </a:t>
            </a:r>
            <a:r>
              <a:rPr lang="en-US" sz="2400" dirty="0">
                <a:solidFill>
                  <a:schemeClr val="tx2">
                    <a:lumMod val="75000"/>
                  </a:schemeClr>
                </a:solidFill>
              </a:rPr>
              <a:t>Control </a:t>
            </a:r>
            <a:r>
              <a:rPr lang="en-US" sz="2400" dirty="0"/>
              <a:t>(Urges)</a:t>
            </a:r>
          </a:p>
          <a:p>
            <a:r>
              <a:rPr lang="en-US" sz="2400" dirty="0"/>
              <a:t>Improved </a:t>
            </a:r>
            <a:r>
              <a:rPr lang="en-US" sz="2400" dirty="0">
                <a:solidFill>
                  <a:schemeClr val="tx2">
                    <a:lumMod val="75000"/>
                  </a:schemeClr>
                </a:solidFill>
              </a:rPr>
              <a:t>Relationships</a:t>
            </a:r>
            <a:r>
              <a:rPr lang="en-US" sz="2400" dirty="0"/>
              <a:t> (Getting Along)</a:t>
            </a:r>
          </a:p>
        </p:txBody>
      </p:sp>
    </p:spTree>
    <p:extLst>
      <p:ext uri="{BB962C8B-B14F-4D97-AF65-F5344CB8AC3E}">
        <p14:creationId xmlns:p14="http://schemas.microsoft.com/office/powerpoint/2010/main" val="2031086265"/>
      </p:ext>
    </p:extLst>
  </p:cSld>
  <p:clrMapOvr>
    <a:masterClrMapping/>
  </p:clrMapOvr>
  <p:transition>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Mindfulness: A Critical Process</a:t>
            </a:r>
          </a:p>
        </p:txBody>
      </p:sp>
      <p:sp>
        <p:nvSpPr>
          <p:cNvPr id="3" name="Text Placeholder 2"/>
          <p:cNvSpPr>
            <a:spLocks noGrp="1"/>
          </p:cNvSpPr>
          <p:nvPr>
            <p:ph type="body" sz="quarter" idx="10"/>
          </p:nvPr>
        </p:nvSpPr>
        <p:spPr>
          <a:xfrm>
            <a:off x="381000" y="1411552"/>
            <a:ext cx="8382000" cy="5121402"/>
          </a:xfrm>
        </p:spPr>
        <p:txBody>
          <a:bodyPr/>
          <a:lstStyle/>
          <a:p>
            <a:pPr marL="0" indent="0">
              <a:buNone/>
            </a:pPr>
            <a:r>
              <a:rPr lang="en-US" b="1" u="sng" dirty="0"/>
              <a:t>Application</a:t>
            </a:r>
          </a:p>
          <a:p>
            <a:pPr lvl="0"/>
            <a:r>
              <a:rPr lang="en-US" b="1" dirty="0">
                <a:solidFill>
                  <a:schemeClr val="tx2">
                    <a:lumMod val="75000"/>
                  </a:schemeClr>
                </a:solidFill>
              </a:rPr>
              <a:t>Socratic Teaching </a:t>
            </a:r>
            <a:r>
              <a:rPr lang="en-US" dirty="0"/>
              <a:t>Self questioning about how it’s working for them – keeping them present</a:t>
            </a:r>
          </a:p>
          <a:p>
            <a:pPr lvl="0"/>
            <a:r>
              <a:rPr lang="en-US" b="1" dirty="0">
                <a:solidFill>
                  <a:schemeClr val="tx2">
                    <a:lumMod val="75000"/>
                  </a:schemeClr>
                </a:solidFill>
              </a:rPr>
              <a:t>Validate</a:t>
            </a:r>
            <a:r>
              <a:rPr lang="en-US" dirty="0">
                <a:solidFill>
                  <a:schemeClr val="tx2">
                    <a:lumMod val="75000"/>
                  </a:schemeClr>
                </a:solidFill>
              </a:rPr>
              <a:t> </a:t>
            </a:r>
            <a:r>
              <a:rPr lang="en-US" dirty="0"/>
              <a:t>who they are and where they are – being in the present</a:t>
            </a:r>
          </a:p>
          <a:p>
            <a:pPr lvl="0"/>
            <a:r>
              <a:rPr lang="en-US" dirty="0"/>
              <a:t>Focus on </a:t>
            </a:r>
            <a:r>
              <a:rPr lang="en-US" b="1" dirty="0">
                <a:solidFill>
                  <a:schemeClr val="tx2">
                    <a:lumMod val="75000"/>
                  </a:schemeClr>
                </a:solidFill>
              </a:rPr>
              <a:t>Honesty</a:t>
            </a:r>
            <a:r>
              <a:rPr lang="en-US" dirty="0"/>
              <a:t> (dishonesty is self sabotage)</a:t>
            </a:r>
          </a:p>
          <a:p>
            <a:pPr lvl="0"/>
            <a:r>
              <a:rPr lang="en-US" dirty="0"/>
              <a:t>Challenge being a </a:t>
            </a:r>
            <a:r>
              <a:rPr lang="en-US" dirty="0">
                <a:solidFill>
                  <a:schemeClr val="tx2">
                    <a:lumMod val="75000"/>
                  </a:schemeClr>
                </a:solidFill>
              </a:rPr>
              <a:t>Victim of Themselves</a:t>
            </a:r>
          </a:p>
          <a:p>
            <a:pPr lvl="0"/>
            <a:r>
              <a:rPr lang="en-US" dirty="0"/>
              <a:t>Identify the </a:t>
            </a:r>
            <a:r>
              <a:rPr lang="en-US" b="1" dirty="0">
                <a:solidFill>
                  <a:schemeClr val="tx2">
                    <a:lumMod val="75000"/>
                  </a:schemeClr>
                </a:solidFill>
              </a:rPr>
              <a:t>Behavior Pattern </a:t>
            </a:r>
            <a:r>
              <a:rPr lang="en-US" dirty="0"/>
              <a:t>to change</a:t>
            </a:r>
          </a:p>
          <a:p>
            <a:pPr lvl="0"/>
            <a:r>
              <a:rPr lang="en-US" dirty="0"/>
              <a:t>Highlight the </a:t>
            </a:r>
            <a:r>
              <a:rPr lang="en-US" b="1" dirty="0">
                <a:solidFill>
                  <a:schemeClr val="tx2">
                    <a:lumMod val="75000"/>
                  </a:schemeClr>
                </a:solidFill>
              </a:rPr>
              <a:t>Impact</a:t>
            </a:r>
            <a:r>
              <a:rPr lang="en-US" dirty="0"/>
              <a:t> of the </a:t>
            </a:r>
            <a:r>
              <a:rPr lang="en-US" b="1" dirty="0">
                <a:solidFill>
                  <a:schemeClr val="tx2">
                    <a:lumMod val="75000"/>
                  </a:schemeClr>
                </a:solidFill>
              </a:rPr>
              <a:t>Outcomes</a:t>
            </a:r>
            <a:endParaRPr lang="en-US" dirty="0">
              <a:solidFill>
                <a:schemeClr val="tx2">
                  <a:lumMod val="75000"/>
                </a:schemeClr>
              </a:solidFill>
            </a:endParaRPr>
          </a:p>
          <a:p>
            <a:pPr marL="0" lvl="0" indent="0">
              <a:buNone/>
            </a:pPr>
            <a:endParaRPr lang="en-US" dirty="0"/>
          </a:p>
        </p:txBody>
      </p:sp>
    </p:spTree>
    <p:extLst>
      <p:ext uri="{BB962C8B-B14F-4D97-AF65-F5344CB8AC3E}">
        <p14:creationId xmlns:p14="http://schemas.microsoft.com/office/powerpoint/2010/main" val="1815848380"/>
      </p:ext>
    </p:extLst>
  </p:cSld>
  <p:clrMapOvr>
    <a:masterClrMapping/>
  </p:clrMapOvr>
  <p:transition>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Mindfulness: A Critical Process</a:t>
            </a:r>
          </a:p>
        </p:txBody>
      </p:sp>
      <p:sp>
        <p:nvSpPr>
          <p:cNvPr id="3" name="Text Placeholder 2"/>
          <p:cNvSpPr>
            <a:spLocks noGrp="1"/>
          </p:cNvSpPr>
          <p:nvPr>
            <p:ph type="body" sz="quarter" idx="10"/>
          </p:nvPr>
        </p:nvSpPr>
        <p:spPr>
          <a:xfrm>
            <a:off x="152400" y="1143000"/>
            <a:ext cx="8839199" cy="4776692"/>
          </a:xfrm>
        </p:spPr>
        <p:txBody>
          <a:bodyPr/>
          <a:lstStyle/>
          <a:p>
            <a:pPr lvl="0"/>
            <a:r>
              <a:rPr lang="en-US" dirty="0"/>
              <a:t>Wise mind: </a:t>
            </a:r>
            <a:r>
              <a:rPr lang="en-US" b="1" dirty="0">
                <a:solidFill>
                  <a:schemeClr val="tx2">
                    <a:lumMod val="75000"/>
                  </a:schemeClr>
                </a:solidFill>
              </a:rPr>
              <a:t>Reality base – Being present</a:t>
            </a:r>
          </a:p>
          <a:p>
            <a:pPr lvl="0"/>
            <a:r>
              <a:rPr lang="en-US" dirty="0"/>
              <a:t>Wise mind: </a:t>
            </a:r>
            <a:r>
              <a:rPr lang="en-US" b="1" dirty="0">
                <a:solidFill>
                  <a:schemeClr val="tx2">
                    <a:lumMod val="75000"/>
                  </a:schemeClr>
                </a:solidFill>
              </a:rPr>
              <a:t>Observation base – Being Present</a:t>
            </a:r>
          </a:p>
          <a:p>
            <a:pPr lvl="0"/>
            <a:r>
              <a:rPr lang="en-US" dirty="0"/>
              <a:t>Wise mind: </a:t>
            </a:r>
            <a:r>
              <a:rPr lang="en-US" b="1" dirty="0">
                <a:solidFill>
                  <a:schemeClr val="tx2">
                    <a:lumMod val="75000"/>
                  </a:schemeClr>
                </a:solidFill>
              </a:rPr>
              <a:t>Outcome base – Being Present</a:t>
            </a:r>
          </a:p>
          <a:p>
            <a:pPr lvl="0"/>
            <a:r>
              <a:rPr lang="en-US" dirty="0"/>
              <a:t>Wise mind: </a:t>
            </a:r>
            <a:r>
              <a:rPr lang="en-US" b="1" dirty="0">
                <a:solidFill>
                  <a:schemeClr val="tx2">
                    <a:lumMod val="75000"/>
                  </a:schemeClr>
                </a:solidFill>
              </a:rPr>
              <a:t>Behavioral Analysis – knowing self</a:t>
            </a:r>
          </a:p>
          <a:p>
            <a:pPr lvl="0"/>
            <a:r>
              <a:rPr lang="en-US" dirty="0"/>
              <a:t>Wise mind: </a:t>
            </a:r>
            <a:r>
              <a:rPr lang="en-US" b="1" dirty="0">
                <a:solidFill>
                  <a:schemeClr val="tx2">
                    <a:lumMod val="75000"/>
                  </a:schemeClr>
                </a:solidFill>
              </a:rPr>
              <a:t>Pros and Cons – Anticipating</a:t>
            </a:r>
          </a:p>
          <a:p>
            <a:pPr lvl="0"/>
            <a:r>
              <a:rPr lang="en-US" dirty="0"/>
              <a:t>Wise mind: </a:t>
            </a:r>
            <a:r>
              <a:rPr lang="en-US" b="1" dirty="0">
                <a:solidFill>
                  <a:schemeClr val="tx2">
                    <a:lumMod val="75000"/>
                  </a:schemeClr>
                </a:solidFill>
              </a:rPr>
              <a:t>Willingness vs willfulness</a:t>
            </a:r>
          </a:p>
          <a:p>
            <a:pPr lvl="0"/>
            <a:r>
              <a:rPr lang="en-US" dirty="0"/>
              <a:t>Wise mind: </a:t>
            </a:r>
            <a:r>
              <a:rPr lang="en-US" b="1" dirty="0">
                <a:solidFill>
                  <a:schemeClr val="tx2">
                    <a:lumMod val="75000"/>
                  </a:schemeClr>
                </a:solidFill>
              </a:rPr>
              <a:t>Non-judgmentally – no attachment</a:t>
            </a:r>
          </a:p>
          <a:p>
            <a:pPr lvl="0"/>
            <a:r>
              <a:rPr lang="en-US" dirty="0"/>
              <a:t>Wise mind: </a:t>
            </a:r>
            <a:r>
              <a:rPr lang="en-US" b="1" dirty="0">
                <a:solidFill>
                  <a:schemeClr val="tx2">
                    <a:lumMod val="75000"/>
                  </a:schemeClr>
                </a:solidFill>
              </a:rPr>
              <a:t>Self-Reflection – Self correcting</a:t>
            </a:r>
          </a:p>
          <a:p>
            <a:pPr lvl="0"/>
            <a:r>
              <a:rPr lang="en-US" dirty="0"/>
              <a:t>Wise mind: </a:t>
            </a:r>
            <a:r>
              <a:rPr lang="en-US" b="1" dirty="0">
                <a:solidFill>
                  <a:schemeClr val="tx2">
                    <a:lumMod val="75000"/>
                  </a:schemeClr>
                </a:solidFill>
              </a:rPr>
              <a:t>Goal Directed – what you want/need</a:t>
            </a:r>
          </a:p>
        </p:txBody>
      </p:sp>
    </p:spTree>
    <p:extLst>
      <p:ext uri="{BB962C8B-B14F-4D97-AF65-F5344CB8AC3E}">
        <p14:creationId xmlns:p14="http://schemas.microsoft.com/office/powerpoint/2010/main" val="2979200114"/>
      </p:ext>
    </p:extLst>
  </p:cSld>
  <p:clrMapOvr>
    <a:masterClrMapping/>
  </p:clrMapOvr>
  <p:transition>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Mindfulness: A Critical Process</a:t>
            </a:r>
          </a:p>
        </p:txBody>
      </p:sp>
      <p:sp>
        <p:nvSpPr>
          <p:cNvPr id="3" name="Text Placeholder 2"/>
          <p:cNvSpPr>
            <a:spLocks noGrp="1"/>
          </p:cNvSpPr>
          <p:nvPr>
            <p:ph type="body" sz="quarter" idx="10"/>
          </p:nvPr>
        </p:nvSpPr>
        <p:spPr>
          <a:xfrm>
            <a:off x="381000" y="1411552"/>
            <a:ext cx="8382000" cy="4235006"/>
          </a:xfrm>
        </p:spPr>
        <p:txBody>
          <a:bodyPr/>
          <a:lstStyle/>
          <a:p>
            <a:pPr marL="0" indent="0">
              <a:buNone/>
            </a:pPr>
            <a:r>
              <a:rPr lang="en-US" dirty="0"/>
              <a:t>Resources</a:t>
            </a:r>
          </a:p>
          <a:p>
            <a:r>
              <a:rPr lang="en-US" dirty="0"/>
              <a:t>1. Stephen </a:t>
            </a:r>
            <a:r>
              <a:rPr lang="en-US" dirty="0" err="1"/>
              <a:t>Porges</a:t>
            </a:r>
            <a:r>
              <a:rPr lang="en-US" dirty="0"/>
              <a:t>, Polyvagal Theory</a:t>
            </a:r>
          </a:p>
          <a:p>
            <a:r>
              <a:rPr lang="en-US" dirty="0"/>
              <a:t>2. Bessel Van Der </a:t>
            </a:r>
            <a:r>
              <a:rPr lang="en-US" dirty="0" err="1"/>
              <a:t>Kolk</a:t>
            </a:r>
            <a:r>
              <a:rPr lang="en-US" dirty="0"/>
              <a:t>, Body Keeps the Score</a:t>
            </a:r>
          </a:p>
          <a:p>
            <a:r>
              <a:rPr lang="en-US" dirty="0"/>
              <a:t>3. Peter Levine, </a:t>
            </a:r>
            <a:r>
              <a:rPr lang="en-US" dirty="0" err="1"/>
              <a:t>Awarkening</a:t>
            </a:r>
            <a:r>
              <a:rPr lang="en-US" dirty="0"/>
              <a:t> the Tiger</a:t>
            </a:r>
          </a:p>
          <a:p>
            <a:r>
              <a:rPr lang="en-US" dirty="0"/>
              <a:t>4. </a:t>
            </a:r>
            <a:r>
              <a:rPr lang="en-US" dirty="0" err="1"/>
              <a:t>Kabat</a:t>
            </a:r>
            <a:r>
              <a:rPr lang="en-US" dirty="0"/>
              <a:t>-Zin, Mindfulness</a:t>
            </a:r>
          </a:p>
          <a:p>
            <a:r>
              <a:rPr lang="en-US" dirty="0"/>
              <a:t>5. Ron </a:t>
            </a:r>
            <a:r>
              <a:rPr lang="en-US" dirty="0" err="1"/>
              <a:t>Seigal</a:t>
            </a:r>
            <a:r>
              <a:rPr lang="en-US" dirty="0"/>
              <a:t>, The Scientific Basis of Mindfulness</a:t>
            </a:r>
          </a:p>
          <a:p>
            <a:r>
              <a:rPr lang="en-US" dirty="0"/>
              <a:t>6. Marsha </a:t>
            </a:r>
            <a:r>
              <a:rPr lang="en-US" dirty="0" err="1"/>
              <a:t>Linehan</a:t>
            </a:r>
            <a:r>
              <a:rPr lang="en-US" dirty="0"/>
              <a:t>, Dialectical Behavior Therapy</a:t>
            </a:r>
          </a:p>
          <a:p>
            <a:r>
              <a:rPr lang="en-US" dirty="0"/>
              <a:t>7. Lane Pederson, Dialectical Behavior Therapy</a:t>
            </a:r>
          </a:p>
        </p:txBody>
      </p:sp>
    </p:spTree>
    <p:extLst>
      <p:ext uri="{BB962C8B-B14F-4D97-AF65-F5344CB8AC3E}">
        <p14:creationId xmlns:p14="http://schemas.microsoft.com/office/powerpoint/2010/main" val="4146622685"/>
      </p:ext>
    </p:extLst>
  </p:cSld>
  <p:clrMapOvr>
    <a:masterClrMapping/>
  </p:clrMapOvr>
  <p:transition>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Mindfulness: A Critical Process</a:t>
            </a:r>
          </a:p>
        </p:txBody>
      </p:sp>
      <p:sp>
        <p:nvSpPr>
          <p:cNvPr id="3" name="Text Placeholder 2"/>
          <p:cNvSpPr>
            <a:spLocks noGrp="1"/>
          </p:cNvSpPr>
          <p:nvPr>
            <p:ph type="body" sz="quarter" idx="10"/>
          </p:nvPr>
        </p:nvSpPr>
        <p:spPr>
          <a:xfrm>
            <a:off x="381000" y="1411552"/>
            <a:ext cx="8382000" cy="3594830"/>
          </a:xfrm>
        </p:spPr>
        <p:txBody>
          <a:bodyPr/>
          <a:lstStyle/>
          <a:p>
            <a:r>
              <a:rPr lang="en-US" dirty="0"/>
              <a:t>For more information on Mindfulness in Psychotherapy or to get an electronic copy of the slide presentation</a:t>
            </a:r>
          </a:p>
          <a:p>
            <a:endParaRPr lang="en-US" dirty="0"/>
          </a:p>
          <a:p>
            <a:r>
              <a:rPr lang="en-US" dirty="0"/>
              <a:t>Visit our Website:   </a:t>
            </a:r>
            <a:r>
              <a:rPr lang="en-US" dirty="0">
                <a:hlinkClick r:id="rId2"/>
              </a:rPr>
              <a:t>http://bwcassociates.com</a:t>
            </a:r>
            <a:endParaRPr lang="en-US" dirty="0"/>
          </a:p>
          <a:p>
            <a:pPr marL="0" indent="0">
              <a:buNone/>
            </a:pPr>
            <a:endParaRPr lang="en-US" dirty="0"/>
          </a:p>
          <a:p>
            <a:endParaRPr lang="en-US" dirty="0"/>
          </a:p>
        </p:txBody>
      </p:sp>
    </p:spTree>
    <p:extLst>
      <p:ext uri="{BB962C8B-B14F-4D97-AF65-F5344CB8AC3E}">
        <p14:creationId xmlns:p14="http://schemas.microsoft.com/office/powerpoint/2010/main" val="3489202939"/>
      </p:ext>
    </p:extLst>
  </p:cSld>
  <p:clrMapOvr>
    <a:masterClrMapping/>
  </p:clrMapOvr>
  <p:transition>
    <p:fade/>
  </p:transition>
</p:sld>
</file>

<file path=ppt/theme/theme1.xml><?xml version="1.0" encoding="utf-8"?>
<a:theme xmlns:a="http://schemas.openxmlformats.org/drawingml/2006/main" name="Blue Segoe 4-3 template-template_April-17-2007">
  <a:themeElements>
    <a:clrScheme name="Blue Template-Template">
      <a:dk1>
        <a:srgbClr val="000000"/>
      </a:dk1>
      <a:lt1>
        <a:srgbClr val="FFFFFF"/>
      </a:lt1>
      <a:dk2>
        <a:srgbClr val="050595"/>
      </a:dk2>
      <a:lt2>
        <a:srgbClr val="FFFF99"/>
      </a:lt2>
      <a:accent1>
        <a:srgbClr val="FFC000"/>
      </a:accent1>
      <a:accent2>
        <a:srgbClr val="3497AE"/>
      </a:accent2>
      <a:accent3>
        <a:srgbClr val="DF8045"/>
      </a:accent3>
      <a:accent4>
        <a:srgbClr val="7DCC2E"/>
      </a:accent4>
      <a:accent5>
        <a:srgbClr val="FF9929"/>
      </a:accent5>
      <a:accent6>
        <a:srgbClr val="7D3DA1"/>
      </a:accent6>
      <a:hlink>
        <a:srgbClr val="F3EB4F"/>
      </a:hlink>
      <a:folHlink>
        <a:srgbClr val="7DDD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fontAlgn="base">
          <a:spcBef>
            <a:spcPct val="0"/>
          </a:spcBef>
          <a:spcAft>
            <a:spcPct val="0"/>
          </a:spcAft>
          <a:defRPr sz="2300" dirty="0" smtClean="0">
            <a:solidFill>
              <a:srgbClr val="FFFFFF"/>
            </a:solidFill>
            <a:effectLst>
              <a:outerShdw blurRad="38100" dist="38100" dir="2700000" algn="tl">
                <a:srgbClr val="000000">
                  <a:alpha val="43137"/>
                </a:srgbClr>
              </a:outerShdw>
            </a:effectLst>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2.xml><?xml version="1.0" encoding="utf-8"?>
<a:theme xmlns:a="http://schemas.openxmlformats.org/drawingml/2006/main" name="White with Courier font for code slides">
  <a:themeElements>
    <a:clrScheme name="Blue Template-Template">
      <a:dk1>
        <a:srgbClr val="000000"/>
      </a:dk1>
      <a:lt1>
        <a:srgbClr val="FFFFFF"/>
      </a:lt1>
      <a:dk2>
        <a:srgbClr val="050595"/>
      </a:dk2>
      <a:lt2>
        <a:srgbClr val="FFFFFF"/>
      </a:lt2>
      <a:accent1>
        <a:srgbClr val="FFC000"/>
      </a:accent1>
      <a:accent2>
        <a:srgbClr val="3497AE"/>
      </a:accent2>
      <a:accent3>
        <a:srgbClr val="DF8045"/>
      </a:accent3>
      <a:accent4>
        <a:srgbClr val="7DCC2E"/>
      </a:accent4>
      <a:accent5>
        <a:srgbClr val="FF9929"/>
      </a:accent5>
      <a:accent6>
        <a:srgbClr val="7D3DA1"/>
      </a:accent6>
      <a:hlink>
        <a:srgbClr val="F3EB4F"/>
      </a:hlink>
      <a:folHlink>
        <a:srgbClr val="7DDD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109728" tIns="54864" rIns="109728" bIns="54864" numCol="1" rtlCol="0" anchor="ctr" anchorCtr="0" compatLnSpc="1">
        <a:prstTxWarp prst="textNoShape">
          <a:avLst/>
        </a:prstTxWarp>
      </a:bodyPr>
      <a:lstStyle>
        <a:defPPr marL="0" marR="0" indent="0" algn="ctr" defTabSz="1096963" rtl="0" eaLnBrk="1" fontAlgn="base" latinLnBrk="0" hangingPunct="1">
          <a:lnSpc>
            <a:spcPct val="100000"/>
          </a:lnSpc>
          <a:spcBef>
            <a:spcPct val="0"/>
          </a:spcBef>
          <a:spcAft>
            <a:spcPct val="0"/>
          </a:spcAft>
          <a:buClrTx/>
          <a:buSzTx/>
          <a:buFontTx/>
          <a:buNone/>
          <a:tabLst/>
          <a:defRPr kumimoji="0" sz="2800" b="0" i="0" u="none" strike="noStrike" cap="none" normalizeH="0" baseline="0" dirty="0" smtClean="0">
            <a:solidFill>
              <a:schemeClr val="tx1"/>
            </a:solidFill>
            <a:effectLst>
              <a:outerShdw blurRad="38100" dist="38100" dir="2700000" algn="tl">
                <a:srgbClr val="000000">
                  <a:alpha val="43137"/>
                </a:srgbClr>
              </a:outerShdw>
            </a:effectLst>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3E64B3FB-D41B-43EA-9BB3-E80B28B33BC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Sample presentation slides (Blue rays design)</Template>
  <TotalTime>2147</TotalTime>
  <Words>2395</Words>
  <Application>Microsoft Office PowerPoint</Application>
  <PresentationFormat>On-screen Show (4:3)</PresentationFormat>
  <Paragraphs>416</Paragraphs>
  <Slides>57</Slides>
  <Notes>17</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57</vt:i4>
      </vt:variant>
    </vt:vector>
  </HeadingPairs>
  <TitlesOfParts>
    <vt:vector size="65" baseType="lpstr">
      <vt:lpstr>Arial</vt:lpstr>
      <vt:lpstr>Calibri</vt:lpstr>
      <vt:lpstr>Century Gothic</vt:lpstr>
      <vt:lpstr>Courier New</vt:lpstr>
      <vt:lpstr>Georgia</vt:lpstr>
      <vt:lpstr>Wingdings</vt:lpstr>
      <vt:lpstr>Blue Segoe 4-3 template-template_April-17-2007</vt:lpstr>
      <vt:lpstr>White with Courier font for code slides</vt:lpstr>
      <vt:lpstr>Mindfulness!</vt:lpstr>
      <vt:lpstr>Mindfulness!</vt:lpstr>
      <vt:lpstr>Mindfulness</vt:lpstr>
      <vt:lpstr>Mindfulness</vt:lpstr>
      <vt:lpstr>Mindfulness</vt:lpstr>
      <vt:lpstr>Mindfulness</vt:lpstr>
      <vt:lpstr>Mindfulness</vt:lpstr>
      <vt:lpstr>Mindfulness</vt:lpstr>
      <vt:lpstr>Neurological explanation of Mindfulness</vt:lpstr>
      <vt:lpstr>Nervous System</vt:lpstr>
      <vt:lpstr>DBT Based</vt:lpstr>
      <vt:lpstr>Mindfulness: A Critical Process</vt:lpstr>
      <vt:lpstr>Mindfulness: A Critical Process</vt:lpstr>
      <vt:lpstr>Mindfulness: A Critical Process</vt:lpstr>
      <vt:lpstr>Mindfulness</vt:lpstr>
      <vt:lpstr>Mindfulness       OPTIONAL</vt:lpstr>
      <vt:lpstr>Mindfulness: A Critical Process</vt:lpstr>
      <vt:lpstr>Nervous System</vt:lpstr>
      <vt:lpstr>Mindfulness</vt:lpstr>
      <vt:lpstr>Mindfulness</vt:lpstr>
      <vt:lpstr>Mindfulness: A Critical Process</vt:lpstr>
      <vt:lpstr>Mindfulness: A Critical Process</vt:lpstr>
      <vt:lpstr>Mindfulness: A Critical Process</vt:lpstr>
      <vt:lpstr>Mindfulness: A Critical Process</vt:lpstr>
      <vt:lpstr>Mindfulness</vt:lpstr>
      <vt:lpstr>First Stop</vt:lpstr>
      <vt:lpstr>Mindfulness: A Critical Process</vt:lpstr>
      <vt:lpstr>Mindfulness</vt:lpstr>
      <vt:lpstr>Mindfulness: A Critical Process</vt:lpstr>
      <vt:lpstr>Levels of Emotions</vt:lpstr>
      <vt:lpstr>Emotion</vt:lpstr>
      <vt:lpstr>Mindfulness: A Critical Process</vt:lpstr>
      <vt:lpstr>INTENSITY</vt:lpstr>
      <vt:lpstr>REACTIvity</vt:lpstr>
      <vt:lpstr>Mindfulness: A Critical Process</vt:lpstr>
      <vt:lpstr>Mindfulness: A Critical Process</vt:lpstr>
      <vt:lpstr>Mindfulness: A Critical Process</vt:lpstr>
      <vt:lpstr>Second Stop</vt:lpstr>
      <vt:lpstr>What is Mindfulness – loose Definition</vt:lpstr>
      <vt:lpstr>What is Mindfulness – Brief Intro</vt:lpstr>
      <vt:lpstr>Where does it apply</vt:lpstr>
      <vt:lpstr>Historical and Scientific Basis</vt:lpstr>
      <vt:lpstr>MINDFULNESS - DEFINED by Jon Kabat-Zin </vt:lpstr>
      <vt:lpstr>Brain Stem &amp; Limbic</vt:lpstr>
      <vt:lpstr>Exercise 1  (The watering  hole)</vt:lpstr>
      <vt:lpstr>Awareness that Emerges</vt:lpstr>
      <vt:lpstr>Through Paying Attention</vt:lpstr>
      <vt:lpstr>On Purpose</vt:lpstr>
      <vt:lpstr>In the Present Moment</vt:lpstr>
      <vt:lpstr>And Non-Judgmentally</vt:lpstr>
      <vt:lpstr>Third Stop</vt:lpstr>
      <vt:lpstr>To the Unfolding Experience Moment to Moment</vt:lpstr>
      <vt:lpstr>Where does it apply</vt:lpstr>
      <vt:lpstr>Mindfulness: A Critical Process</vt:lpstr>
      <vt:lpstr>Mindfulness: A Critical Process</vt:lpstr>
      <vt:lpstr>Mindfulness: A Critical Process</vt:lpstr>
      <vt:lpstr>Mindfulness: A Critical Process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Presentation</dc:title>
  <dc:creator>Lucien Duquette</dc:creator>
  <cp:keywords/>
  <cp:lastModifiedBy>Lucien Duquette</cp:lastModifiedBy>
  <cp:revision>97</cp:revision>
  <dcterms:created xsi:type="dcterms:W3CDTF">2017-05-07T10:52:40Z</dcterms:created>
  <dcterms:modified xsi:type="dcterms:W3CDTF">2022-10-14T13:00:41Z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TC102867099990</vt:lpwstr>
  </property>
</Properties>
</file>