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46" r:id="rId3"/>
    <p:sldId id="276" r:id="rId4"/>
    <p:sldId id="296" r:id="rId5"/>
    <p:sldId id="258" r:id="rId6"/>
    <p:sldId id="307" r:id="rId7"/>
    <p:sldId id="357" r:id="rId8"/>
    <p:sldId id="372" r:id="rId9"/>
    <p:sldId id="351" r:id="rId10"/>
    <p:sldId id="287" r:id="rId11"/>
    <p:sldId id="313" r:id="rId12"/>
    <p:sldId id="359" r:id="rId13"/>
    <p:sldId id="312" r:id="rId14"/>
    <p:sldId id="297" r:id="rId15"/>
    <p:sldId id="264" r:id="rId16"/>
    <p:sldId id="374" r:id="rId17"/>
    <p:sldId id="308" r:id="rId18"/>
    <p:sldId id="396" r:id="rId19"/>
    <p:sldId id="375" r:id="rId20"/>
    <p:sldId id="354" r:id="rId21"/>
    <p:sldId id="284" r:id="rId22"/>
    <p:sldId id="285" r:id="rId23"/>
    <p:sldId id="259" r:id="rId24"/>
    <p:sldId id="376" r:id="rId25"/>
    <p:sldId id="399" r:id="rId26"/>
    <p:sldId id="361" r:id="rId27"/>
    <p:sldId id="408" r:id="rId28"/>
    <p:sldId id="363" r:id="rId29"/>
    <p:sldId id="377" r:id="rId30"/>
    <p:sldId id="362" r:id="rId31"/>
    <p:sldId id="400" r:id="rId32"/>
    <p:sldId id="358" r:id="rId33"/>
    <p:sldId id="368" r:id="rId34"/>
    <p:sldId id="369" r:id="rId35"/>
    <p:sldId id="401" r:id="rId36"/>
    <p:sldId id="353" r:id="rId37"/>
    <p:sldId id="265" r:id="rId38"/>
    <p:sldId id="356" r:id="rId39"/>
    <p:sldId id="355" r:id="rId40"/>
    <p:sldId id="298" r:id="rId41"/>
    <p:sldId id="295" r:id="rId42"/>
    <p:sldId id="292" r:id="rId43"/>
    <p:sldId id="378" r:id="rId44"/>
    <p:sldId id="364" r:id="rId45"/>
    <p:sldId id="340" r:id="rId46"/>
    <p:sldId id="365" r:id="rId47"/>
    <p:sldId id="318" r:id="rId48"/>
    <p:sldId id="267" r:id="rId49"/>
    <p:sldId id="379" r:id="rId50"/>
    <p:sldId id="319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80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81" r:id="rId70"/>
    <p:sldId id="403" r:id="rId71"/>
    <p:sldId id="404" r:id="rId72"/>
    <p:sldId id="394" r:id="rId73"/>
    <p:sldId id="300" r:id="rId74"/>
    <p:sldId id="405" r:id="rId75"/>
    <p:sldId id="294" r:id="rId76"/>
    <p:sldId id="384" r:id="rId77"/>
    <p:sldId id="342" r:id="rId78"/>
    <p:sldId id="343" r:id="rId79"/>
    <p:sldId id="389" r:id="rId80"/>
    <p:sldId id="391" r:id="rId81"/>
    <p:sldId id="392" r:id="rId82"/>
    <p:sldId id="409" r:id="rId83"/>
    <p:sldId id="393" r:id="rId84"/>
    <p:sldId id="352" r:id="rId85"/>
    <p:sldId id="269" r:id="rId86"/>
    <p:sldId id="397" r:id="rId87"/>
    <p:sldId id="286" r:id="rId88"/>
    <p:sldId id="395" r:id="rId89"/>
    <p:sldId id="398" r:id="rId90"/>
    <p:sldId id="382" r:id="rId91"/>
    <p:sldId id="407" r:id="rId92"/>
    <p:sldId id="390" r:id="rId93"/>
    <p:sldId id="344" r:id="rId9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834BF8-614C-4AE3-B91C-ABA60E047A8D}" type="doc">
      <dgm:prSet loTypeId="urn:microsoft.com/office/officeart/2005/8/layout/cycle4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8081BF-3F01-432D-8E1D-F62F4C00BCF0}">
      <dgm:prSet/>
      <dgm:spPr/>
      <dgm:t>
        <a:bodyPr/>
        <a:lstStyle/>
        <a:p>
          <a:r>
            <a:rPr lang="en-US" dirty="0"/>
            <a:t>Can Tell but Won’t</a:t>
          </a:r>
        </a:p>
      </dgm:t>
    </dgm:pt>
    <dgm:pt modelId="{197EE871-066D-4871-A4DE-1D0DB27A019F}" type="parTrans" cxnId="{55805E61-ECCE-4456-850B-DB886CC3A537}">
      <dgm:prSet/>
      <dgm:spPr/>
      <dgm:t>
        <a:bodyPr/>
        <a:lstStyle/>
        <a:p>
          <a:endParaRPr lang="en-US"/>
        </a:p>
      </dgm:t>
    </dgm:pt>
    <dgm:pt modelId="{6A89991B-F7B9-4EA0-B76D-3E39F4A8936A}" type="sibTrans" cxnId="{55805E61-ECCE-4456-850B-DB886CC3A537}">
      <dgm:prSet/>
      <dgm:spPr/>
      <dgm:t>
        <a:bodyPr/>
        <a:lstStyle/>
        <a:p>
          <a:endParaRPr lang="en-US"/>
        </a:p>
      </dgm:t>
    </dgm:pt>
    <dgm:pt modelId="{B2FBCDF7-06D1-44F9-8DB7-6D610E15514D}">
      <dgm:prSet/>
      <dgm:spPr/>
      <dgm:t>
        <a:bodyPr/>
        <a:lstStyle/>
        <a:p>
          <a:r>
            <a:rPr lang="en-US" dirty="0"/>
            <a:t>Can’t tell and won’t</a:t>
          </a:r>
        </a:p>
      </dgm:t>
    </dgm:pt>
    <dgm:pt modelId="{4DC58C99-D30C-4988-B464-10B9BA2CFD83}" type="parTrans" cxnId="{7618CFE0-FD06-4249-A5CD-3D007D0621F7}">
      <dgm:prSet/>
      <dgm:spPr/>
      <dgm:t>
        <a:bodyPr/>
        <a:lstStyle/>
        <a:p>
          <a:endParaRPr lang="en-US"/>
        </a:p>
      </dgm:t>
    </dgm:pt>
    <dgm:pt modelId="{3277227E-5F5B-418A-8E6A-17D2A5E7931E}" type="sibTrans" cxnId="{7618CFE0-FD06-4249-A5CD-3D007D0621F7}">
      <dgm:prSet/>
      <dgm:spPr/>
      <dgm:t>
        <a:bodyPr/>
        <a:lstStyle/>
        <a:p>
          <a:endParaRPr lang="en-US"/>
        </a:p>
      </dgm:t>
    </dgm:pt>
    <dgm:pt modelId="{77A9B980-5F62-4702-BEC4-337232C65770}">
      <dgm:prSet/>
      <dgm:spPr/>
      <dgm:t>
        <a:bodyPr/>
        <a:lstStyle/>
        <a:p>
          <a:r>
            <a:rPr lang="en-US" dirty="0"/>
            <a:t>Can Tell and Will</a:t>
          </a:r>
        </a:p>
      </dgm:t>
    </dgm:pt>
    <dgm:pt modelId="{7870F12D-C9C2-42AE-8FE4-3296EFBEE3B7}" type="parTrans" cxnId="{DDD3308A-F8C2-433B-A069-D2D96978F20D}">
      <dgm:prSet/>
      <dgm:spPr/>
      <dgm:t>
        <a:bodyPr/>
        <a:lstStyle/>
        <a:p>
          <a:endParaRPr lang="en-US"/>
        </a:p>
      </dgm:t>
    </dgm:pt>
    <dgm:pt modelId="{48AA4319-32E9-41C9-95DF-27DA15D7D9CF}" type="sibTrans" cxnId="{DDD3308A-F8C2-433B-A069-D2D96978F20D}">
      <dgm:prSet/>
      <dgm:spPr/>
      <dgm:t>
        <a:bodyPr/>
        <a:lstStyle/>
        <a:p>
          <a:endParaRPr lang="en-US"/>
        </a:p>
      </dgm:t>
    </dgm:pt>
    <dgm:pt modelId="{20043817-F4E4-46F3-9228-D58D269BC0B5}">
      <dgm:prSet/>
      <dgm:spPr/>
      <dgm:t>
        <a:bodyPr/>
        <a:lstStyle/>
        <a:p>
          <a:r>
            <a:rPr lang="en-US" dirty="0"/>
            <a:t>Can’t tell and will</a:t>
          </a:r>
        </a:p>
      </dgm:t>
    </dgm:pt>
    <dgm:pt modelId="{C22DC89B-CFCE-4127-B5A4-2A659012815A}" type="parTrans" cxnId="{31A94ABD-0D07-4309-A761-9F7A1ED60988}">
      <dgm:prSet/>
      <dgm:spPr/>
      <dgm:t>
        <a:bodyPr/>
        <a:lstStyle/>
        <a:p>
          <a:endParaRPr lang="en-US"/>
        </a:p>
      </dgm:t>
    </dgm:pt>
    <dgm:pt modelId="{986035AB-2EF9-4274-B215-DFE7D6B684FA}" type="sibTrans" cxnId="{31A94ABD-0D07-4309-A761-9F7A1ED60988}">
      <dgm:prSet/>
      <dgm:spPr/>
      <dgm:t>
        <a:bodyPr/>
        <a:lstStyle/>
        <a:p>
          <a:endParaRPr lang="en-US"/>
        </a:p>
      </dgm:t>
    </dgm:pt>
    <dgm:pt modelId="{8A0038FE-B5F8-40E5-8B97-90B03F97A771}">
      <dgm:prSet/>
      <dgm:spPr/>
      <dgm:t>
        <a:bodyPr/>
        <a:lstStyle/>
        <a:p>
          <a:endParaRPr lang="en-US"/>
        </a:p>
      </dgm:t>
    </dgm:pt>
    <dgm:pt modelId="{9011C0D3-362D-4197-AAB0-9CCDFF0363C1}" type="parTrans" cxnId="{C3620CAF-F0AB-4958-A3F8-C86BE5BCE4DA}">
      <dgm:prSet/>
      <dgm:spPr/>
      <dgm:t>
        <a:bodyPr/>
        <a:lstStyle/>
        <a:p>
          <a:endParaRPr lang="en-US"/>
        </a:p>
      </dgm:t>
    </dgm:pt>
    <dgm:pt modelId="{94BDCE9F-A769-4631-A836-7235C563393F}" type="sibTrans" cxnId="{C3620CAF-F0AB-4958-A3F8-C86BE5BCE4DA}">
      <dgm:prSet/>
      <dgm:spPr/>
      <dgm:t>
        <a:bodyPr/>
        <a:lstStyle/>
        <a:p>
          <a:endParaRPr lang="en-US"/>
        </a:p>
      </dgm:t>
    </dgm:pt>
    <dgm:pt modelId="{A636AD3B-39A3-43AD-AB7F-475379FC3E83}">
      <dgm:prSet/>
      <dgm:spPr/>
      <dgm:t>
        <a:bodyPr/>
        <a:lstStyle/>
        <a:p>
          <a:endParaRPr lang="en-US"/>
        </a:p>
      </dgm:t>
    </dgm:pt>
    <dgm:pt modelId="{A3EF8B71-AFB1-4D55-A948-F3D75D698E68}" type="parTrans" cxnId="{CB292AC9-EC9C-485F-A391-81E68B14436B}">
      <dgm:prSet/>
      <dgm:spPr/>
      <dgm:t>
        <a:bodyPr/>
        <a:lstStyle/>
        <a:p>
          <a:endParaRPr lang="en-US"/>
        </a:p>
      </dgm:t>
    </dgm:pt>
    <dgm:pt modelId="{7EA035C7-BEDF-4B32-BA8F-2A8EAA10B270}" type="sibTrans" cxnId="{CB292AC9-EC9C-485F-A391-81E68B14436B}">
      <dgm:prSet/>
      <dgm:spPr/>
      <dgm:t>
        <a:bodyPr/>
        <a:lstStyle/>
        <a:p>
          <a:endParaRPr lang="en-US"/>
        </a:p>
      </dgm:t>
    </dgm:pt>
    <dgm:pt modelId="{A384A399-0E0B-4733-83B4-460B20AEA259}">
      <dgm:prSet/>
      <dgm:spPr/>
      <dgm:t>
        <a:bodyPr/>
        <a:lstStyle/>
        <a:p>
          <a:endParaRPr lang="en-US"/>
        </a:p>
      </dgm:t>
    </dgm:pt>
    <dgm:pt modelId="{4C02BF3A-BF02-497A-9005-FBB6012470E9}" type="parTrans" cxnId="{19F0E17A-9214-4116-B826-D0BC30ABA4D8}">
      <dgm:prSet/>
      <dgm:spPr/>
      <dgm:t>
        <a:bodyPr/>
        <a:lstStyle/>
        <a:p>
          <a:endParaRPr lang="en-US"/>
        </a:p>
      </dgm:t>
    </dgm:pt>
    <dgm:pt modelId="{E8C04A77-39B0-4CB6-8AAB-6BC81A1EA8DE}" type="sibTrans" cxnId="{19F0E17A-9214-4116-B826-D0BC30ABA4D8}">
      <dgm:prSet/>
      <dgm:spPr/>
      <dgm:t>
        <a:bodyPr/>
        <a:lstStyle/>
        <a:p>
          <a:endParaRPr lang="en-US"/>
        </a:p>
      </dgm:t>
    </dgm:pt>
    <dgm:pt modelId="{CE105D77-AED5-4206-A6A5-3167884D57AC}">
      <dgm:prSet/>
      <dgm:spPr/>
      <dgm:t>
        <a:bodyPr/>
        <a:lstStyle/>
        <a:p>
          <a:endParaRPr lang="en-US"/>
        </a:p>
      </dgm:t>
    </dgm:pt>
    <dgm:pt modelId="{C3425B0E-D6E6-4201-942B-A94154E9AD59}" type="parTrans" cxnId="{762D36FD-CB59-4594-9179-2EAAE246B31F}">
      <dgm:prSet/>
      <dgm:spPr/>
      <dgm:t>
        <a:bodyPr/>
        <a:lstStyle/>
        <a:p>
          <a:endParaRPr lang="en-US"/>
        </a:p>
      </dgm:t>
    </dgm:pt>
    <dgm:pt modelId="{F48B0254-65C2-4965-80B5-6CC8D044A371}" type="sibTrans" cxnId="{762D36FD-CB59-4594-9179-2EAAE246B31F}">
      <dgm:prSet/>
      <dgm:spPr/>
      <dgm:t>
        <a:bodyPr/>
        <a:lstStyle/>
        <a:p>
          <a:endParaRPr lang="en-US"/>
        </a:p>
      </dgm:t>
    </dgm:pt>
    <dgm:pt modelId="{D6DC8FAD-473F-4E61-BAFF-135AFF878DAD}">
      <dgm:prSet/>
      <dgm:spPr/>
      <dgm:t>
        <a:bodyPr/>
        <a:lstStyle/>
        <a:p>
          <a:endParaRPr lang="en-US"/>
        </a:p>
      </dgm:t>
    </dgm:pt>
    <dgm:pt modelId="{0A454051-0466-4293-BDEA-4413753C3CA7}" type="parTrans" cxnId="{B5503B23-2D86-444F-B966-E803031F9E43}">
      <dgm:prSet/>
      <dgm:spPr/>
      <dgm:t>
        <a:bodyPr/>
        <a:lstStyle/>
        <a:p>
          <a:endParaRPr lang="en-US"/>
        </a:p>
      </dgm:t>
    </dgm:pt>
    <dgm:pt modelId="{757561DC-7876-49F2-A768-A7B8733E9EE9}" type="sibTrans" cxnId="{B5503B23-2D86-444F-B966-E803031F9E43}">
      <dgm:prSet/>
      <dgm:spPr/>
      <dgm:t>
        <a:bodyPr/>
        <a:lstStyle/>
        <a:p>
          <a:endParaRPr lang="en-US"/>
        </a:p>
      </dgm:t>
    </dgm:pt>
    <dgm:pt modelId="{FEF5775A-523F-4DC8-93CD-FF60B80A976E}">
      <dgm:prSet/>
      <dgm:spPr/>
      <dgm:t>
        <a:bodyPr/>
        <a:lstStyle/>
        <a:p>
          <a:endParaRPr lang="en-US"/>
        </a:p>
      </dgm:t>
    </dgm:pt>
    <dgm:pt modelId="{FFEACD66-AF6D-4520-8C2E-40AC5BE076C8}" type="parTrans" cxnId="{0125FF21-1B98-45AB-9071-5AC021E9429F}">
      <dgm:prSet/>
      <dgm:spPr/>
      <dgm:t>
        <a:bodyPr/>
        <a:lstStyle/>
        <a:p>
          <a:endParaRPr lang="en-US"/>
        </a:p>
      </dgm:t>
    </dgm:pt>
    <dgm:pt modelId="{674D0A76-1AC0-44EE-AC16-3A0DAFC1E72D}" type="sibTrans" cxnId="{0125FF21-1B98-45AB-9071-5AC021E9429F}">
      <dgm:prSet/>
      <dgm:spPr/>
      <dgm:t>
        <a:bodyPr/>
        <a:lstStyle/>
        <a:p>
          <a:endParaRPr lang="en-US"/>
        </a:p>
      </dgm:t>
    </dgm:pt>
    <dgm:pt modelId="{BFB85170-497C-48E0-B2FF-198E604B77A4}">
      <dgm:prSet/>
      <dgm:spPr/>
      <dgm:t>
        <a:bodyPr/>
        <a:lstStyle/>
        <a:p>
          <a:endParaRPr lang="en-US"/>
        </a:p>
      </dgm:t>
    </dgm:pt>
    <dgm:pt modelId="{47EC42FC-9FCE-481D-8295-932EC388A19F}" type="parTrans" cxnId="{0A4DE02A-7A2C-4596-BDD5-85F380F573F0}">
      <dgm:prSet/>
      <dgm:spPr/>
      <dgm:t>
        <a:bodyPr/>
        <a:lstStyle/>
        <a:p>
          <a:endParaRPr lang="en-US"/>
        </a:p>
      </dgm:t>
    </dgm:pt>
    <dgm:pt modelId="{BC2E6FC3-62F0-40E0-8492-1675896B4F21}" type="sibTrans" cxnId="{0A4DE02A-7A2C-4596-BDD5-85F380F573F0}">
      <dgm:prSet/>
      <dgm:spPr/>
      <dgm:t>
        <a:bodyPr/>
        <a:lstStyle/>
        <a:p>
          <a:endParaRPr lang="en-US"/>
        </a:p>
      </dgm:t>
    </dgm:pt>
    <dgm:pt modelId="{CBA10544-B0D0-4FCF-B2C9-DD28F7982A67}" type="pres">
      <dgm:prSet presAssocID="{12834BF8-614C-4AE3-B91C-ABA60E047A8D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8FF548-98D8-49A7-8349-4AA736860123}" type="pres">
      <dgm:prSet presAssocID="{12834BF8-614C-4AE3-B91C-ABA60E047A8D}" presName="children" presStyleCnt="0"/>
      <dgm:spPr/>
    </dgm:pt>
    <dgm:pt modelId="{F4544CB7-4239-4A39-9D4B-855B8DD130AD}" type="pres">
      <dgm:prSet presAssocID="{12834BF8-614C-4AE3-B91C-ABA60E047A8D}" presName="childPlaceholder" presStyleCnt="0"/>
      <dgm:spPr/>
    </dgm:pt>
    <dgm:pt modelId="{F1883BF9-2DE8-4078-9DAF-17A9CE7CA759}" type="pres">
      <dgm:prSet presAssocID="{12834BF8-614C-4AE3-B91C-ABA60E047A8D}" presName="circle" presStyleCnt="0"/>
      <dgm:spPr/>
    </dgm:pt>
    <dgm:pt modelId="{9F016768-57C2-41F8-908D-EA4496ED0A43}" type="pres">
      <dgm:prSet presAssocID="{12834BF8-614C-4AE3-B91C-ABA60E047A8D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C23B4-6D77-40D5-8D83-0931CBCD644B}" type="pres">
      <dgm:prSet presAssocID="{12834BF8-614C-4AE3-B91C-ABA60E047A8D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1776C-73B3-45AF-89BD-6331FFC3E4AD}" type="pres">
      <dgm:prSet presAssocID="{12834BF8-614C-4AE3-B91C-ABA60E047A8D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9F8AB-A0CD-46D9-97BE-68873563D27E}" type="pres">
      <dgm:prSet presAssocID="{12834BF8-614C-4AE3-B91C-ABA60E047A8D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B6FC4F-8F79-416B-A99C-727AA33BCA63}" type="pres">
      <dgm:prSet presAssocID="{12834BF8-614C-4AE3-B91C-ABA60E047A8D}" presName="quadrantPlaceholder" presStyleCnt="0"/>
      <dgm:spPr/>
    </dgm:pt>
    <dgm:pt modelId="{7BA32873-1C9A-4159-911D-0197315F95BF}" type="pres">
      <dgm:prSet presAssocID="{12834BF8-614C-4AE3-B91C-ABA60E047A8D}" presName="center1" presStyleLbl="fgShp" presStyleIdx="0" presStyleCnt="2" custAng="0"/>
      <dgm:spPr/>
    </dgm:pt>
    <dgm:pt modelId="{5B270C9C-89CF-433E-AB6F-D34728503810}" type="pres">
      <dgm:prSet presAssocID="{12834BF8-614C-4AE3-B91C-ABA60E047A8D}" presName="center2" presStyleLbl="fgShp" presStyleIdx="1" presStyleCnt="2"/>
      <dgm:spPr/>
    </dgm:pt>
  </dgm:ptLst>
  <dgm:cxnLst>
    <dgm:cxn modelId="{19F0E17A-9214-4116-B826-D0BC30ABA4D8}" srcId="{12834BF8-614C-4AE3-B91C-ABA60E047A8D}" destId="{A384A399-0E0B-4733-83B4-460B20AEA259}" srcOrd="6" destOrd="0" parTransId="{4C02BF3A-BF02-497A-9005-FBB6012470E9}" sibTransId="{E8C04A77-39B0-4CB6-8AAB-6BC81A1EA8DE}"/>
    <dgm:cxn modelId="{B7BB7CC2-C062-41DF-89B3-9735119606E6}" type="presOf" srcId="{20043817-F4E4-46F3-9228-D58D269BC0B5}" destId="{1CB9F8AB-A0CD-46D9-97BE-68873563D27E}" srcOrd="0" destOrd="0" presId="urn:microsoft.com/office/officeart/2005/8/layout/cycle4"/>
    <dgm:cxn modelId="{0125FF21-1B98-45AB-9071-5AC021E9429F}" srcId="{12834BF8-614C-4AE3-B91C-ABA60E047A8D}" destId="{FEF5775A-523F-4DC8-93CD-FF60B80A976E}" srcOrd="9" destOrd="0" parTransId="{FFEACD66-AF6D-4520-8C2E-40AC5BE076C8}" sibTransId="{674D0A76-1AC0-44EE-AC16-3A0DAFC1E72D}"/>
    <dgm:cxn modelId="{0A9DA358-6E3B-4981-8772-8976017223EE}" type="presOf" srcId="{3C8081BF-3F01-432D-8E1D-F62F4C00BCF0}" destId="{9F016768-57C2-41F8-908D-EA4496ED0A43}" srcOrd="0" destOrd="0" presId="urn:microsoft.com/office/officeart/2005/8/layout/cycle4"/>
    <dgm:cxn modelId="{C3620CAF-F0AB-4958-A3F8-C86BE5BCE4DA}" srcId="{12834BF8-614C-4AE3-B91C-ABA60E047A8D}" destId="{8A0038FE-B5F8-40E5-8B97-90B03F97A771}" srcOrd="4" destOrd="0" parTransId="{9011C0D3-362D-4197-AAB0-9CCDFF0363C1}" sibTransId="{94BDCE9F-A769-4631-A836-7235C563393F}"/>
    <dgm:cxn modelId="{DDD3308A-F8C2-433B-A069-D2D96978F20D}" srcId="{12834BF8-614C-4AE3-B91C-ABA60E047A8D}" destId="{77A9B980-5F62-4702-BEC4-337232C65770}" srcOrd="2" destOrd="0" parTransId="{7870F12D-C9C2-42AE-8FE4-3296EFBEE3B7}" sibTransId="{48AA4319-32E9-41C9-95DF-27DA15D7D9CF}"/>
    <dgm:cxn modelId="{31A94ABD-0D07-4309-A761-9F7A1ED60988}" srcId="{12834BF8-614C-4AE3-B91C-ABA60E047A8D}" destId="{20043817-F4E4-46F3-9228-D58D269BC0B5}" srcOrd="3" destOrd="0" parTransId="{C22DC89B-CFCE-4127-B5A4-2A659012815A}" sibTransId="{986035AB-2EF9-4274-B215-DFE7D6B684FA}"/>
    <dgm:cxn modelId="{762D36FD-CB59-4594-9179-2EAAE246B31F}" srcId="{12834BF8-614C-4AE3-B91C-ABA60E047A8D}" destId="{CE105D77-AED5-4206-A6A5-3167884D57AC}" srcOrd="7" destOrd="0" parTransId="{C3425B0E-D6E6-4201-942B-A94154E9AD59}" sibTransId="{F48B0254-65C2-4965-80B5-6CC8D044A371}"/>
    <dgm:cxn modelId="{7A26E411-D274-4DF1-BE8C-509C765460C8}" type="presOf" srcId="{12834BF8-614C-4AE3-B91C-ABA60E047A8D}" destId="{CBA10544-B0D0-4FCF-B2C9-DD28F7982A67}" srcOrd="0" destOrd="0" presId="urn:microsoft.com/office/officeart/2005/8/layout/cycle4"/>
    <dgm:cxn modelId="{5498CDF5-5017-4E22-A9D1-B3F6BCD365A9}" type="presOf" srcId="{B2FBCDF7-06D1-44F9-8DB7-6D610E15514D}" destId="{8AEC23B4-6D77-40D5-8D83-0931CBCD644B}" srcOrd="0" destOrd="0" presId="urn:microsoft.com/office/officeart/2005/8/layout/cycle4"/>
    <dgm:cxn modelId="{CB292AC9-EC9C-485F-A391-81E68B14436B}" srcId="{12834BF8-614C-4AE3-B91C-ABA60E047A8D}" destId="{A636AD3B-39A3-43AD-AB7F-475379FC3E83}" srcOrd="5" destOrd="0" parTransId="{A3EF8B71-AFB1-4D55-A948-F3D75D698E68}" sibTransId="{7EA035C7-BEDF-4B32-BA8F-2A8EAA10B270}"/>
    <dgm:cxn modelId="{B5503B23-2D86-444F-B966-E803031F9E43}" srcId="{12834BF8-614C-4AE3-B91C-ABA60E047A8D}" destId="{D6DC8FAD-473F-4E61-BAFF-135AFF878DAD}" srcOrd="8" destOrd="0" parTransId="{0A454051-0466-4293-BDEA-4413753C3CA7}" sibTransId="{757561DC-7876-49F2-A768-A7B8733E9EE9}"/>
    <dgm:cxn modelId="{7618CFE0-FD06-4249-A5CD-3D007D0621F7}" srcId="{12834BF8-614C-4AE3-B91C-ABA60E047A8D}" destId="{B2FBCDF7-06D1-44F9-8DB7-6D610E15514D}" srcOrd="1" destOrd="0" parTransId="{4DC58C99-D30C-4988-B464-10B9BA2CFD83}" sibTransId="{3277227E-5F5B-418A-8E6A-17D2A5E7931E}"/>
    <dgm:cxn modelId="{0A4DE02A-7A2C-4596-BDD5-85F380F573F0}" srcId="{12834BF8-614C-4AE3-B91C-ABA60E047A8D}" destId="{BFB85170-497C-48E0-B2FF-198E604B77A4}" srcOrd="10" destOrd="0" parTransId="{47EC42FC-9FCE-481D-8295-932EC388A19F}" sibTransId="{BC2E6FC3-62F0-40E0-8492-1675896B4F21}"/>
    <dgm:cxn modelId="{43B5E486-FB45-4B1B-A3F6-6BBDCA095D00}" type="presOf" srcId="{77A9B980-5F62-4702-BEC4-337232C65770}" destId="{D091776C-73B3-45AF-89BD-6331FFC3E4AD}" srcOrd="0" destOrd="0" presId="urn:microsoft.com/office/officeart/2005/8/layout/cycle4"/>
    <dgm:cxn modelId="{55805E61-ECCE-4456-850B-DB886CC3A537}" srcId="{12834BF8-614C-4AE3-B91C-ABA60E047A8D}" destId="{3C8081BF-3F01-432D-8E1D-F62F4C00BCF0}" srcOrd="0" destOrd="0" parTransId="{197EE871-066D-4871-A4DE-1D0DB27A019F}" sibTransId="{6A89991B-F7B9-4EA0-B76D-3E39F4A8936A}"/>
    <dgm:cxn modelId="{9A542D9D-E5D6-45F9-87BD-7140EF0AFE42}" type="presParOf" srcId="{CBA10544-B0D0-4FCF-B2C9-DD28F7982A67}" destId="{E48FF548-98D8-49A7-8349-4AA736860123}" srcOrd="0" destOrd="0" presId="urn:microsoft.com/office/officeart/2005/8/layout/cycle4"/>
    <dgm:cxn modelId="{D01E422D-8325-40A1-A99F-3E9903153557}" type="presParOf" srcId="{E48FF548-98D8-49A7-8349-4AA736860123}" destId="{F4544CB7-4239-4A39-9D4B-855B8DD130AD}" srcOrd="0" destOrd="0" presId="urn:microsoft.com/office/officeart/2005/8/layout/cycle4"/>
    <dgm:cxn modelId="{8E4E1B2C-E884-41EE-B2F5-D780E7866E53}" type="presParOf" srcId="{CBA10544-B0D0-4FCF-B2C9-DD28F7982A67}" destId="{F1883BF9-2DE8-4078-9DAF-17A9CE7CA759}" srcOrd="1" destOrd="0" presId="urn:microsoft.com/office/officeart/2005/8/layout/cycle4"/>
    <dgm:cxn modelId="{8114503D-0006-437B-B17D-C43770906D5E}" type="presParOf" srcId="{F1883BF9-2DE8-4078-9DAF-17A9CE7CA759}" destId="{9F016768-57C2-41F8-908D-EA4496ED0A43}" srcOrd="0" destOrd="0" presId="urn:microsoft.com/office/officeart/2005/8/layout/cycle4"/>
    <dgm:cxn modelId="{A5DF727E-E589-4AB1-B778-96DEC7235B9B}" type="presParOf" srcId="{F1883BF9-2DE8-4078-9DAF-17A9CE7CA759}" destId="{8AEC23B4-6D77-40D5-8D83-0931CBCD644B}" srcOrd="1" destOrd="0" presId="urn:microsoft.com/office/officeart/2005/8/layout/cycle4"/>
    <dgm:cxn modelId="{65CE6272-F3CB-41E4-B031-8DC1BEC66AC9}" type="presParOf" srcId="{F1883BF9-2DE8-4078-9DAF-17A9CE7CA759}" destId="{D091776C-73B3-45AF-89BD-6331FFC3E4AD}" srcOrd="2" destOrd="0" presId="urn:microsoft.com/office/officeart/2005/8/layout/cycle4"/>
    <dgm:cxn modelId="{63A3222B-070C-4EFE-81D8-FD5B3EB3FE8F}" type="presParOf" srcId="{F1883BF9-2DE8-4078-9DAF-17A9CE7CA759}" destId="{1CB9F8AB-A0CD-46D9-97BE-68873563D27E}" srcOrd="3" destOrd="0" presId="urn:microsoft.com/office/officeart/2005/8/layout/cycle4"/>
    <dgm:cxn modelId="{658D8AD7-B068-4A2F-880B-D209776AE100}" type="presParOf" srcId="{F1883BF9-2DE8-4078-9DAF-17A9CE7CA759}" destId="{A1B6FC4F-8F79-416B-A99C-727AA33BCA63}" srcOrd="4" destOrd="0" presId="urn:microsoft.com/office/officeart/2005/8/layout/cycle4"/>
    <dgm:cxn modelId="{9DAFE49C-0990-4172-9D94-78DC7BD76F4F}" type="presParOf" srcId="{CBA10544-B0D0-4FCF-B2C9-DD28F7982A67}" destId="{7BA32873-1C9A-4159-911D-0197315F95BF}" srcOrd="2" destOrd="0" presId="urn:microsoft.com/office/officeart/2005/8/layout/cycle4"/>
    <dgm:cxn modelId="{15F9FF67-8EF9-4D6A-8A7D-17790AB6B0DA}" type="presParOf" srcId="{CBA10544-B0D0-4FCF-B2C9-DD28F7982A67}" destId="{5B270C9C-89CF-433E-AB6F-D3472850381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16768-57C2-41F8-908D-EA4496ED0A43}">
      <dsp:nvSpPr>
        <dsp:cNvPr id="0" name=""/>
        <dsp:cNvSpPr/>
      </dsp:nvSpPr>
      <dsp:spPr>
        <a:xfrm>
          <a:off x="749586" y="189148"/>
          <a:ext cx="1436862" cy="143686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Can Tell but Won’t</a:t>
          </a:r>
        </a:p>
      </dsp:txBody>
      <dsp:txXfrm>
        <a:off x="1170433" y="609995"/>
        <a:ext cx="1016015" cy="1016015"/>
      </dsp:txXfrm>
    </dsp:sp>
    <dsp:sp modelId="{8AEC23B4-6D77-40D5-8D83-0931CBCD644B}">
      <dsp:nvSpPr>
        <dsp:cNvPr id="0" name=""/>
        <dsp:cNvSpPr/>
      </dsp:nvSpPr>
      <dsp:spPr>
        <a:xfrm rot="5400000">
          <a:off x="2252816" y="189148"/>
          <a:ext cx="1436862" cy="143686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Can’t tell and won’t</a:t>
          </a:r>
        </a:p>
      </dsp:txBody>
      <dsp:txXfrm rot="-5400000">
        <a:off x="2252816" y="609995"/>
        <a:ext cx="1016015" cy="1016015"/>
      </dsp:txXfrm>
    </dsp:sp>
    <dsp:sp modelId="{D091776C-73B3-45AF-89BD-6331FFC3E4AD}">
      <dsp:nvSpPr>
        <dsp:cNvPr id="0" name=""/>
        <dsp:cNvSpPr/>
      </dsp:nvSpPr>
      <dsp:spPr>
        <a:xfrm rot="10800000">
          <a:off x="2252816" y="1692377"/>
          <a:ext cx="1436862" cy="143686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Can Tell and Will</a:t>
          </a:r>
        </a:p>
      </dsp:txBody>
      <dsp:txXfrm rot="10800000">
        <a:off x="2252816" y="1692377"/>
        <a:ext cx="1016015" cy="1016015"/>
      </dsp:txXfrm>
    </dsp:sp>
    <dsp:sp modelId="{1CB9F8AB-A0CD-46D9-97BE-68873563D27E}">
      <dsp:nvSpPr>
        <dsp:cNvPr id="0" name=""/>
        <dsp:cNvSpPr/>
      </dsp:nvSpPr>
      <dsp:spPr>
        <a:xfrm rot="16200000">
          <a:off x="749586" y="1692377"/>
          <a:ext cx="1436862" cy="143686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Can’t tell and will</a:t>
          </a:r>
        </a:p>
      </dsp:txBody>
      <dsp:txXfrm rot="5400000">
        <a:off x="1170433" y="1692377"/>
        <a:ext cx="1016015" cy="1016015"/>
      </dsp:txXfrm>
    </dsp:sp>
    <dsp:sp modelId="{7BA32873-1C9A-4159-911D-0197315F95BF}">
      <dsp:nvSpPr>
        <dsp:cNvPr id="0" name=""/>
        <dsp:cNvSpPr/>
      </dsp:nvSpPr>
      <dsp:spPr>
        <a:xfrm>
          <a:off x="1971582" y="1360539"/>
          <a:ext cx="496099" cy="43139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270C9C-89CF-433E-AB6F-D34728503810}">
      <dsp:nvSpPr>
        <dsp:cNvPr id="0" name=""/>
        <dsp:cNvSpPr/>
      </dsp:nvSpPr>
      <dsp:spPr>
        <a:xfrm rot="10800000">
          <a:off x="1971582" y="1526458"/>
          <a:ext cx="496099" cy="43139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83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5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9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9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5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7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0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0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26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7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9FA83-5846-4DE6-AB3B-D9C1C70CC5E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A0271-32BE-4550-8F45-9F1AC8C4D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73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dc.gov/" TargetMode="External"/><Relationship Id="rId2" Type="http://schemas.openxmlformats.org/officeDocument/2006/relationships/hyperlink" Target="http://www.bwcassociate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Trauma, Truancy and Strategies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Changing the Unchangeable</a:t>
            </a:r>
          </a:p>
        </p:txBody>
      </p:sp>
    </p:spTree>
    <p:extLst>
      <p:ext uri="{BB962C8B-B14F-4D97-AF65-F5344CB8AC3E}">
        <p14:creationId xmlns:p14="http://schemas.microsoft.com/office/powerpoint/2010/main" val="191765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Establish</a:t>
            </a:r>
            <a:r>
              <a:rPr lang="en-US" dirty="0"/>
              <a:t> a </a:t>
            </a:r>
            <a:r>
              <a:rPr lang="en-US" u="sng" dirty="0"/>
              <a:t>common framework </a:t>
            </a:r>
            <a:r>
              <a:rPr lang="en-US" dirty="0"/>
              <a:t>by:</a:t>
            </a:r>
          </a:p>
          <a:p>
            <a:pPr lvl="1"/>
            <a:r>
              <a:rPr lang="en-US" dirty="0"/>
              <a:t>Re-affirming and Clarifying the definition of Truancy</a:t>
            </a:r>
          </a:p>
          <a:p>
            <a:pPr lvl="1"/>
            <a:r>
              <a:rPr lang="en-US" dirty="0"/>
              <a:t>Redefining the nature of the playing field</a:t>
            </a:r>
          </a:p>
          <a:p>
            <a:endParaRPr lang="en-US" dirty="0"/>
          </a:p>
          <a:p>
            <a:r>
              <a:rPr lang="en-US" b="1" dirty="0"/>
              <a:t>Consider</a:t>
            </a:r>
            <a:r>
              <a:rPr lang="en-US" dirty="0"/>
              <a:t> Truancy as a </a:t>
            </a:r>
            <a:r>
              <a:rPr lang="en-US" u="sng" dirty="0"/>
              <a:t>“stealth” phenomenon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Level 1 Proximal Pattern – (w/ or w/out one-trial learning)</a:t>
            </a:r>
          </a:p>
          <a:p>
            <a:pPr lvl="1"/>
            <a:r>
              <a:rPr lang="en-US" dirty="0"/>
              <a:t>Level 2 Distal Pattern – (w/ or w/out one-trial learning)</a:t>
            </a:r>
          </a:p>
          <a:p>
            <a:pPr lvl="1"/>
            <a:r>
              <a:rPr lang="en-US" dirty="0"/>
              <a:t>Level 3 Trauma Based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Explore</a:t>
            </a:r>
            <a:r>
              <a:rPr lang="en-US" dirty="0"/>
              <a:t> how trauma clarifies the </a:t>
            </a:r>
            <a:r>
              <a:rPr lang="en-US" u="sng" dirty="0"/>
              <a:t>Truancy Recidivism</a:t>
            </a:r>
          </a:p>
        </p:txBody>
      </p:sp>
    </p:spTree>
    <p:extLst>
      <p:ext uri="{BB962C8B-B14F-4D97-AF65-F5344CB8AC3E}">
        <p14:creationId xmlns:p14="http://schemas.microsoft.com/office/powerpoint/2010/main" val="219748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664075"/>
          </a:xfrm>
        </p:spPr>
        <p:txBody>
          <a:bodyPr>
            <a:normAutofit/>
          </a:bodyPr>
          <a:lstStyle/>
          <a:p>
            <a:r>
              <a:rPr lang="en-US" sz="6600" dirty="0"/>
              <a:t>Something Old </a:t>
            </a:r>
            <a:br>
              <a:rPr lang="en-US" sz="6600" dirty="0"/>
            </a:br>
            <a:r>
              <a:rPr lang="en-US" sz="6600" dirty="0"/>
              <a:t>Something New </a:t>
            </a:r>
            <a:br>
              <a:rPr lang="en-US" sz="6600" dirty="0"/>
            </a:br>
            <a:r>
              <a:rPr lang="en-US" sz="6600" dirty="0"/>
              <a:t>Something Borrowed </a:t>
            </a:r>
            <a:br>
              <a:rPr lang="en-US" sz="6600" dirty="0"/>
            </a:br>
            <a:r>
              <a:rPr lang="en-US" sz="6600" dirty="0"/>
              <a:t>Something 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71067"/>
            <a:ext cx="10515600" cy="605895"/>
          </a:xfrm>
        </p:spPr>
        <p:txBody>
          <a:bodyPr>
            <a:normAutofit/>
          </a:bodyPr>
          <a:lstStyle/>
          <a:p>
            <a:r>
              <a:rPr lang="en-US" dirty="0"/>
              <a:t>In order to have a common Framework we start with something old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37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5000" dirty="0">
                <a:solidFill>
                  <a:srgbClr val="FFC000"/>
                </a:solidFill>
              </a:rPr>
              <a:t>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Exploring the dilemma of defining delinquency.</a:t>
            </a:r>
          </a:p>
        </p:txBody>
      </p:sp>
    </p:spTree>
    <p:extLst>
      <p:ext uri="{BB962C8B-B14F-4D97-AF65-F5344CB8AC3E}">
        <p14:creationId xmlns:p14="http://schemas.microsoft.com/office/powerpoint/2010/main" val="8396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TRUANCY/SCHOOL REFUSAL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Truancy… as a legal </a:t>
            </a:r>
            <a:r>
              <a:rPr lang="en-US" dirty="0" smtClean="0"/>
              <a:t>issue </a:t>
            </a:r>
            <a:r>
              <a:rPr lang="en-US" dirty="0" smtClean="0"/>
              <a:t>having reached the required number of days </a:t>
            </a:r>
          </a:p>
          <a:p>
            <a:r>
              <a:rPr lang="en-US" dirty="0" smtClean="0"/>
              <a:t>Truancy…as </a:t>
            </a:r>
            <a:r>
              <a:rPr lang="en-US" dirty="0"/>
              <a:t>a status offense. </a:t>
            </a:r>
          </a:p>
          <a:p>
            <a:r>
              <a:rPr lang="en-US" dirty="0"/>
              <a:t>Truancy…as a student being absent (excused or not)</a:t>
            </a:r>
          </a:p>
          <a:p>
            <a:r>
              <a:rPr lang="en-US" dirty="0"/>
              <a:t>Truancy…as a student of school age has unexcused absences</a:t>
            </a:r>
          </a:p>
          <a:p>
            <a:r>
              <a:rPr lang="en-US" dirty="0"/>
              <a:t>Truancy…as a student who attends late, misses classes, leaves early</a:t>
            </a:r>
          </a:p>
          <a:p>
            <a:r>
              <a:rPr lang="en-US" dirty="0"/>
              <a:t>Truancy…as a student who is here but not present</a:t>
            </a:r>
          </a:p>
          <a:p>
            <a:r>
              <a:rPr lang="en-US" dirty="0"/>
              <a:t>Is it Truancy or School Refusal????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TRUANCY – Complication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50596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But </a:t>
            </a:r>
            <a:r>
              <a:rPr lang="en-US" b="1" dirty="0"/>
              <a:t>WHO</a:t>
            </a:r>
            <a:r>
              <a:rPr lang="en-US" dirty="0"/>
              <a:t> is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“the truant”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youth</a:t>
            </a:r>
            <a:r>
              <a:rPr lang="en-US" dirty="0"/>
              <a:t> who is absent or not </a:t>
            </a:r>
            <a:r>
              <a:rPr lang="en-US" dirty="0" smtClean="0"/>
              <a:t>present</a:t>
            </a:r>
            <a:endParaRPr lang="en-US" dirty="0"/>
          </a:p>
          <a:p>
            <a:pPr lvl="1"/>
            <a:r>
              <a:rPr lang="en-US" dirty="0" smtClean="0"/>
              <a:t> The negligent </a:t>
            </a:r>
            <a:r>
              <a:rPr lang="en-US" dirty="0"/>
              <a:t>and </a:t>
            </a:r>
            <a:r>
              <a:rPr lang="en-US" dirty="0" smtClean="0"/>
              <a:t>discouraging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parents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</a:t>
            </a:r>
            <a:r>
              <a:rPr lang="en-US" dirty="0" smtClean="0"/>
              <a:t>abusive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sibling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</a:t>
            </a:r>
            <a:r>
              <a:rPr lang="en-US" dirty="0" smtClean="0"/>
              <a:t>sick or hungry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family member</a:t>
            </a:r>
          </a:p>
          <a:p>
            <a:pPr lvl="1"/>
            <a:r>
              <a:rPr lang="en-US" dirty="0" smtClean="0"/>
              <a:t>The divorcing or arguing parents</a:t>
            </a:r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dirty="0" smtClean="0"/>
              <a:t>encouraging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friends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unsafe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streets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</a:t>
            </a:r>
            <a:r>
              <a:rPr lang="en-US" dirty="0" smtClean="0"/>
              <a:t>inattentive </a:t>
            </a:r>
            <a:r>
              <a:rPr lang="en-US" dirty="0"/>
              <a:t>or </a:t>
            </a:r>
            <a:r>
              <a:rPr lang="en-US" dirty="0" smtClean="0"/>
              <a:t>careless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school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</a:t>
            </a:r>
            <a:r>
              <a:rPr lang="en-US" dirty="0" smtClean="0"/>
              <a:t>impossible education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program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</a:t>
            </a:r>
            <a:r>
              <a:rPr lang="en-US" dirty="0" smtClean="0"/>
              <a:t>remiss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teacher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/>
              <a:t>The student who is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bully</a:t>
            </a:r>
            <a:r>
              <a:rPr lang="en-US" dirty="0"/>
              <a:t>……….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ixing</a:t>
            </a:r>
            <a:r>
              <a:rPr lang="en-US" dirty="0" smtClean="0"/>
              <a:t> the problem requires </a:t>
            </a:r>
            <a:r>
              <a:rPr lang="en-US" dirty="0" smtClean="0"/>
              <a:t>knowing </a:t>
            </a:r>
            <a:r>
              <a:rPr lang="en-US" dirty="0" smtClean="0"/>
              <a:t>the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etiology</a:t>
            </a:r>
            <a:r>
              <a:rPr lang="en-US" b="1" u="sn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4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 fontScale="90000"/>
          </a:bodyPr>
          <a:lstStyle/>
          <a:p>
            <a:r>
              <a:rPr lang="en-US" dirty="0"/>
              <a:t>Truant – Vinny               </a:t>
            </a:r>
            <a:r>
              <a:rPr lang="en-US" sz="6600" b="1" dirty="0"/>
              <a:t>1998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0668"/>
            <a:ext cx="10515600" cy="50762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14 year old in the 8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  <a:p>
            <a:r>
              <a:rPr lang="en-US" dirty="0"/>
              <a:t>Bi-racial youth</a:t>
            </a:r>
          </a:p>
          <a:p>
            <a:r>
              <a:rPr lang="en-US" dirty="0"/>
              <a:t>Mother is deceased from a catastrophic illness</a:t>
            </a:r>
          </a:p>
          <a:p>
            <a:r>
              <a:rPr lang="en-US" dirty="0"/>
              <a:t>Living with the maternal grandparents in a predominantly Jewish/Italian neighborhood</a:t>
            </a:r>
          </a:p>
          <a:p>
            <a:r>
              <a:rPr lang="en-US" dirty="0"/>
              <a:t>Absent from School a number of days – some of which are excused</a:t>
            </a:r>
          </a:p>
          <a:p>
            <a:r>
              <a:rPr lang="en-US" dirty="0"/>
              <a:t>Absent from classes repeatedly</a:t>
            </a:r>
          </a:p>
          <a:p>
            <a:r>
              <a:rPr lang="en-US" dirty="0"/>
              <a:t>Missing during lunch time</a:t>
            </a:r>
          </a:p>
          <a:p>
            <a:r>
              <a:rPr lang="en-US" dirty="0"/>
              <a:t>Transfer from another school – is Classified with ADD</a:t>
            </a:r>
          </a:p>
          <a:p>
            <a:r>
              <a:rPr lang="en-US" dirty="0"/>
              <a:t>Poor academics – homework late and poor grades on tests and projects</a:t>
            </a:r>
          </a:p>
          <a:p>
            <a:r>
              <a:rPr lang="en-US" dirty="0"/>
              <a:t>Class clown but not necessarily difficult to manage 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7451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Your </a:t>
            </a:r>
            <a:r>
              <a:rPr lang="en-US" sz="8800" dirty="0" smtClean="0"/>
              <a:t>Assessment!</a:t>
            </a:r>
          </a:p>
          <a:p>
            <a:pPr marL="0" indent="0">
              <a:buNone/>
            </a:pPr>
            <a:endParaRPr lang="en-US" sz="8800" dirty="0"/>
          </a:p>
          <a:p>
            <a:pPr marL="0" indent="0">
              <a:buNone/>
            </a:pPr>
            <a:r>
              <a:rPr lang="en-US" sz="8800" dirty="0"/>
              <a:t>W</a:t>
            </a:r>
            <a:r>
              <a:rPr lang="en-US" sz="8800" dirty="0" smtClean="0"/>
              <a:t>hy is he truant?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78529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007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Getting it right depends on </a:t>
            </a:r>
            <a:r>
              <a:rPr lang="en-US" dirty="0" smtClean="0"/>
              <a:t>four factors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/>
          </a:bodyPr>
          <a:lstStyle/>
          <a:p>
            <a:pPr marL="742950" indent="-742950">
              <a:buAutoNum type="arabicPeriod"/>
            </a:pPr>
            <a:r>
              <a:rPr lang="en-US" sz="3600" dirty="0"/>
              <a:t>The definition you </a:t>
            </a:r>
            <a:r>
              <a:rPr lang="en-US" sz="3600" dirty="0" smtClean="0"/>
              <a:t>believe in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Distal vs Proximal </a:t>
            </a:r>
            <a:r>
              <a:rPr lang="en-US" sz="3600" dirty="0" smtClean="0"/>
              <a:t>Patterns for youth, parents, school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How engrained </a:t>
            </a:r>
            <a:r>
              <a:rPr lang="en-US" sz="3600" dirty="0" smtClean="0"/>
              <a:t>the pattern is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 smtClean="0"/>
              <a:t>The </a:t>
            </a:r>
            <a:r>
              <a:rPr lang="en-US" sz="3600" dirty="0" smtClean="0"/>
              <a:t>Level of </a:t>
            </a:r>
            <a:r>
              <a:rPr lang="en-US" sz="3600" dirty="0" smtClean="0"/>
              <a:t>Urgency</a:t>
            </a:r>
          </a:p>
          <a:p>
            <a:pPr marL="742950" indent="-742950">
              <a:buAutoNum type="arabicPeriod"/>
            </a:pPr>
            <a:r>
              <a:rPr lang="en-US" sz="3600" dirty="0" smtClean="0"/>
              <a:t>Who </a:t>
            </a:r>
            <a:r>
              <a:rPr lang="en-US" sz="3600" dirty="0"/>
              <a:t>to </a:t>
            </a:r>
            <a:r>
              <a:rPr lang="en-US" sz="3600" dirty="0" smtClean="0"/>
              <a:t>involve and when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For many, truancy is a life long pattern</a:t>
            </a:r>
          </a:p>
        </p:txBody>
      </p:sp>
    </p:spTree>
    <p:extLst>
      <p:ext uri="{BB962C8B-B14F-4D97-AF65-F5344CB8AC3E}">
        <p14:creationId xmlns:p14="http://schemas.microsoft.com/office/powerpoint/2010/main" val="11550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861"/>
            <a:ext cx="10515600" cy="1325563"/>
          </a:xfrm>
        </p:spPr>
        <p:txBody>
          <a:bodyPr/>
          <a:lstStyle/>
          <a:p>
            <a:r>
              <a:rPr lang="en-US" dirty="0"/>
              <a:t>A TRUANCY IS A LIFE LONG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856" y="1483424"/>
            <a:ext cx="10515600" cy="4295584"/>
          </a:xfrm>
        </p:spPr>
        <p:txBody>
          <a:bodyPr>
            <a:normAutofit/>
          </a:bodyPr>
          <a:lstStyle/>
          <a:p>
            <a:pPr lvl="1"/>
            <a:r>
              <a:rPr lang="en-US" sz="3600" dirty="0" smtClean="0"/>
              <a:t>Academic </a:t>
            </a:r>
            <a:r>
              <a:rPr lang="en-US" sz="3600" dirty="0"/>
              <a:t>difficulties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dirty="0" smtClean="0"/>
              <a:t>School Failure</a:t>
            </a:r>
          </a:p>
          <a:p>
            <a:pPr marL="457200" lvl="1" indent="0">
              <a:buNone/>
            </a:pPr>
            <a:r>
              <a:rPr lang="en-US" sz="3600" dirty="0" smtClean="0"/>
              <a:t>(Because quitting is easier than catching up</a:t>
            </a:r>
            <a:r>
              <a:rPr lang="en-US" sz="3600" dirty="0"/>
              <a:t>)</a:t>
            </a:r>
          </a:p>
          <a:p>
            <a:pPr marL="457200" lvl="1" indent="0">
              <a:buNone/>
            </a:pPr>
            <a:endParaRPr lang="en-US" sz="3600" dirty="0"/>
          </a:p>
          <a:p>
            <a:pPr lvl="1"/>
            <a:r>
              <a:rPr lang="en-US" sz="3600" dirty="0"/>
              <a:t>Chronic absenteeism </a:t>
            </a:r>
            <a:r>
              <a:rPr lang="en-US" sz="3600" dirty="0" smtClean="0"/>
              <a:t>predicts </a:t>
            </a:r>
            <a:r>
              <a:rPr lang="en-US" sz="3600" dirty="0"/>
              <a:t>delinquent </a:t>
            </a:r>
            <a:r>
              <a:rPr lang="en-US" sz="3600" dirty="0" smtClean="0"/>
              <a:t>behavior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 smtClean="0"/>
              <a:t>Higher </a:t>
            </a:r>
            <a:r>
              <a:rPr lang="en-US" sz="3600" dirty="0"/>
              <a:t>risk for </a:t>
            </a:r>
            <a:r>
              <a:rPr lang="en-US" sz="3600" dirty="0" smtClean="0"/>
              <a:t>drug/alcohol abuse, pregnancies</a:t>
            </a:r>
            <a:r>
              <a:rPr lang="en-US" sz="3600" dirty="0"/>
              <a:t>, and violence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059424"/>
            <a:ext cx="1070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Office of Juvenile Justice and Delinquency Prevention </a:t>
            </a:r>
          </a:p>
          <a:p>
            <a:r>
              <a:rPr lang="en-US"/>
              <a:t>(Federal Government)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17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A TRUANCY IS A LIFE LONG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1"/>
            <a:ext cx="10515600" cy="4645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Truancy 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endParaRPr lang="en-US" sz="3200" dirty="0"/>
          </a:p>
          <a:p>
            <a:pPr lvl="3"/>
            <a:r>
              <a:rPr lang="en-US" sz="2600" dirty="0"/>
              <a:t>Lack of necessary education/training</a:t>
            </a:r>
          </a:p>
          <a:p>
            <a:pPr lvl="3"/>
            <a:r>
              <a:rPr lang="en-US" sz="2600" dirty="0"/>
              <a:t>Unemployment</a:t>
            </a:r>
          </a:p>
          <a:p>
            <a:pPr lvl="3"/>
            <a:r>
              <a:rPr lang="en-US" sz="2600" dirty="0"/>
              <a:t>Poor salaries</a:t>
            </a:r>
          </a:p>
          <a:p>
            <a:pPr lvl="3"/>
            <a:r>
              <a:rPr lang="en-US" sz="2600" dirty="0"/>
              <a:t>Adult Criminal Behavior</a:t>
            </a:r>
          </a:p>
          <a:p>
            <a:pPr lvl="3"/>
            <a:r>
              <a:rPr lang="en-US" sz="2600" dirty="0"/>
              <a:t>Social Isolation </a:t>
            </a:r>
            <a:r>
              <a:rPr lang="en-US" sz="2600" dirty="0" smtClean="0"/>
              <a:t>from peers</a:t>
            </a:r>
          </a:p>
          <a:p>
            <a:pPr lvl="3"/>
            <a:r>
              <a:rPr lang="en-US" sz="2600" dirty="0" smtClean="0"/>
              <a:t>Social Isolation from the </a:t>
            </a:r>
            <a:r>
              <a:rPr lang="en-US" sz="2600" dirty="0"/>
              <a:t>larger community)</a:t>
            </a:r>
          </a:p>
          <a:p>
            <a:pPr lvl="3"/>
            <a:r>
              <a:rPr lang="en-US" sz="2600" dirty="0"/>
              <a:t>Substance Abuse</a:t>
            </a:r>
          </a:p>
          <a:p>
            <a:pPr lvl="3"/>
            <a:r>
              <a:rPr lang="en-US" sz="2600" dirty="0"/>
              <a:t>Low self esteem and anxiety</a:t>
            </a:r>
          </a:p>
          <a:p>
            <a:pPr lvl="3"/>
            <a:r>
              <a:rPr lang="en-US" sz="2600" dirty="0"/>
              <a:t>Mental Health and Family Health Issues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998547" y="5974080"/>
            <a:ext cx="9632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Office of Juvenile Justice and Delinquency Prevention </a:t>
            </a:r>
          </a:p>
          <a:p>
            <a:r>
              <a:rPr lang="en-US"/>
              <a:t>(Federal Government)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Truant – Vinny      Revisited </a:t>
            </a:r>
            <a:r>
              <a:rPr lang="en-US" sz="6000" b="1" dirty="0"/>
              <a:t>2013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28 year old unemployed</a:t>
            </a:r>
          </a:p>
          <a:p>
            <a:r>
              <a:rPr lang="en-US" dirty="0"/>
              <a:t>Articulate, bright, well-dressed.</a:t>
            </a:r>
          </a:p>
          <a:p>
            <a:r>
              <a:rPr lang="en-US" dirty="0"/>
              <a:t>Living with his older married sister for the last two months</a:t>
            </a:r>
          </a:p>
          <a:p>
            <a:r>
              <a:rPr lang="en-US" dirty="0"/>
              <a:t>Started but did not finish college</a:t>
            </a:r>
          </a:p>
          <a:p>
            <a:r>
              <a:rPr lang="en-US" dirty="0"/>
              <a:t>Recently left his girlfriend and child in Florida</a:t>
            </a:r>
          </a:p>
          <a:p>
            <a:r>
              <a:rPr lang="en-US" dirty="0"/>
              <a:t>Sporadically employed in management positions over the years</a:t>
            </a:r>
          </a:p>
          <a:p>
            <a:r>
              <a:rPr lang="en-US" dirty="0"/>
              <a:t>Incarcerated several times for minor and major thefts</a:t>
            </a:r>
          </a:p>
          <a:p>
            <a:r>
              <a:rPr lang="en-US" dirty="0"/>
              <a:t>Has spent 6 of the last 15 years in jail in several states</a:t>
            </a:r>
          </a:p>
          <a:p>
            <a:r>
              <a:rPr lang="en-US" dirty="0"/>
              <a:t>6 months after meeting with him he is jailed for a new offense</a:t>
            </a:r>
          </a:p>
        </p:txBody>
      </p:sp>
    </p:spTree>
    <p:extLst>
      <p:ext uri="{BB962C8B-B14F-4D97-AF65-F5344CB8AC3E}">
        <p14:creationId xmlns:p14="http://schemas.microsoft.com/office/powerpoint/2010/main" val="18686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b="1" u="sng" dirty="0"/>
              <a:t>TREATING</a:t>
            </a:r>
            <a:r>
              <a:rPr lang="en-US" sz="4000" dirty="0"/>
              <a:t> TRUANCY IS A CLINICAL PROCESS NOT A LEGAL </a:t>
            </a:r>
            <a:r>
              <a:rPr lang="en-US" sz="4000" dirty="0" smtClean="0"/>
              <a:t>ONE, </a:t>
            </a:r>
            <a:r>
              <a:rPr lang="en-US" sz="4000" dirty="0"/>
              <a:t>REGARDLESS OF WHY A YOUTH IS ABSENT!</a:t>
            </a:r>
          </a:p>
        </p:txBody>
      </p:sp>
    </p:spTree>
    <p:extLst>
      <p:ext uri="{BB962C8B-B14F-4D97-AF65-F5344CB8AC3E}">
        <p14:creationId xmlns:p14="http://schemas.microsoft.com/office/powerpoint/2010/main" val="320629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5000" dirty="0">
                <a:solidFill>
                  <a:srgbClr val="FFC000"/>
                </a:solidFill>
              </a:rPr>
              <a:t>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34292"/>
            <a:ext cx="10515600" cy="7313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Exploring a coordinated model of truancy intervention – a Macro Event</a:t>
            </a:r>
          </a:p>
        </p:txBody>
      </p:sp>
    </p:spTree>
    <p:extLst>
      <p:ext uri="{BB962C8B-B14F-4D97-AF65-F5344CB8AC3E}">
        <p14:creationId xmlns:p14="http://schemas.microsoft.com/office/powerpoint/2010/main" val="22193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76" y="109093"/>
            <a:ext cx="10515600" cy="1006475"/>
          </a:xfrm>
        </p:spPr>
        <p:txBody>
          <a:bodyPr>
            <a:normAutofit fontScale="90000"/>
          </a:bodyPr>
          <a:lstStyle/>
          <a:p>
            <a:r>
              <a:rPr lang="en-US" dirty="0"/>
              <a:t>Truancy </a:t>
            </a:r>
            <a:r>
              <a:rPr lang="en-US" dirty="0" smtClean="0"/>
              <a:t>Intervention Model </a:t>
            </a:r>
            <a:r>
              <a:rPr lang="en-US" dirty="0" smtClean="0"/>
              <a:t> - MACRO LEVEL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Adapted 2014 From Christopher Kearney</a:t>
            </a:r>
            <a:endParaRPr lang="en-US" sz="31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264555"/>
            <a:ext cx="11681633" cy="5389164"/>
          </a:xfrm>
        </p:spPr>
      </p:pic>
    </p:spTree>
    <p:extLst>
      <p:ext uri="{BB962C8B-B14F-4D97-AF65-F5344CB8AC3E}">
        <p14:creationId xmlns:p14="http://schemas.microsoft.com/office/powerpoint/2010/main" val="315662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model begins to explain how you can differentiate between definitions of truancy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…….And therefore which </a:t>
            </a:r>
            <a:r>
              <a:rPr lang="en-US" dirty="0" smtClean="0"/>
              <a:t>set </a:t>
            </a:r>
            <a:r>
              <a:rPr lang="en-US" dirty="0"/>
              <a:t>of macro responses may </a:t>
            </a:r>
            <a:r>
              <a:rPr lang="en-US" dirty="0" smtClean="0"/>
              <a:t>be more </a:t>
            </a:r>
            <a:r>
              <a:rPr lang="en-US" dirty="0"/>
              <a:t>effective</a:t>
            </a:r>
          </a:p>
        </p:txBody>
      </p:sp>
    </p:spTree>
    <p:extLst>
      <p:ext uri="{BB962C8B-B14F-4D97-AF65-F5344CB8AC3E}">
        <p14:creationId xmlns:p14="http://schemas.microsoft.com/office/powerpoint/2010/main" val="296201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15" y="0"/>
            <a:ext cx="10515600" cy="1325563"/>
          </a:xfrm>
        </p:spPr>
        <p:txBody>
          <a:bodyPr/>
          <a:lstStyle/>
          <a:p>
            <a:r>
              <a:rPr lang="en-US" dirty="0" smtClean="0"/>
              <a:t>What are the </a:t>
            </a:r>
            <a:r>
              <a:rPr lang="en-US" dirty="0" smtClean="0"/>
              <a:t>Macro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4760"/>
            <a:ext cx="10515600" cy="5497551"/>
          </a:xfrm>
        </p:spPr>
        <p:txBody>
          <a:bodyPr>
            <a:noAutofit/>
          </a:bodyPr>
          <a:lstStyle/>
          <a:p>
            <a:r>
              <a:rPr lang="en-US" sz="3000" dirty="0"/>
              <a:t>Use the Macro Solutions Wisely:</a:t>
            </a:r>
          </a:p>
          <a:p>
            <a:pPr lvl="1"/>
            <a:r>
              <a:rPr lang="en-US" sz="3000" dirty="0" smtClean="0"/>
              <a:t>The School</a:t>
            </a:r>
          </a:p>
          <a:p>
            <a:pPr lvl="1"/>
            <a:r>
              <a:rPr lang="en-US" sz="3000" dirty="0" smtClean="0"/>
              <a:t>The Family/Parents</a:t>
            </a:r>
            <a:endParaRPr lang="en-US" sz="3000" dirty="0"/>
          </a:p>
          <a:p>
            <a:pPr lvl="1"/>
            <a:r>
              <a:rPr lang="en-US" sz="3000" dirty="0" smtClean="0"/>
              <a:t>Neighborhood/Extended Family Resources</a:t>
            </a:r>
            <a:endParaRPr lang="en-US" sz="3000" dirty="0"/>
          </a:p>
          <a:p>
            <a:pPr lvl="1"/>
            <a:r>
              <a:rPr lang="en-US" sz="3000" dirty="0"/>
              <a:t>Mental health providers</a:t>
            </a:r>
          </a:p>
          <a:p>
            <a:pPr lvl="1"/>
            <a:r>
              <a:rPr lang="en-US" sz="3000" dirty="0" smtClean="0"/>
              <a:t>Established Resources </a:t>
            </a:r>
            <a:r>
              <a:rPr lang="en-US" sz="3000" dirty="0"/>
              <a:t>to care for the family</a:t>
            </a:r>
          </a:p>
          <a:p>
            <a:pPr lvl="1"/>
            <a:r>
              <a:rPr lang="en-US" sz="3000" dirty="0"/>
              <a:t>The </a:t>
            </a:r>
            <a:r>
              <a:rPr lang="en-US" sz="3000" dirty="0" smtClean="0"/>
              <a:t>Crisis Response Team and/or </a:t>
            </a:r>
            <a:r>
              <a:rPr lang="en-US" sz="3000" dirty="0" smtClean="0"/>
              <a:t>JFCIU</a:t>
            </a:r>
            <a:endParaRPr lang="en-US" sz="3000" dirty="0"/>
          </a:p>
          <a:p>
            <a:pPr lvl="1"/>
            <a:r>
              <a:rPr lang="en-US" sz="3000" dirty="0"/>
              <a:t>The CMO</a:t>
            </a:r>
          </a:p>
          <a:p>
            <a:pPr lvl="1"/>
            <a:r>
              <a:rPr lang="en-US" sz="3000" dirty="0" smtClean="0"/>
              <a:t>DCP&amp;P &amp; IA</a:t>
            </a:r>
            <a:endParaRPr lang="en-US" sz="3000" dirty="0"/>
          </a:p>
          <a:p>
            <a:pPr lvl="1"/>
            <a:r>
              <a:rPr lang="en-US" sz="3000" dirty="0"/>
              <a:t>Law enforcement</a:t>
            </a:r>
          </a:p>
          <a:p>
            <a:pPr lvl="1"/>
            <a:r>
              <a:rPr lang="en-US" sz="3000" dirty="0"/>
              <a:t>The courts</a:t>
            </a:r>
          </a:p>
        </p:txBody>
      </p:sp>
    </p:spTree>
    <p:extLst>
      <p:ext uri="{BB962C8B-B14F-4D97-AF65-F5344CB8AC3E}">
        <p14:creationId xmlns:p14="http://schemas.microsoft.com/office/powerpoint/2010/main" val="2578945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412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Refusal – Forms of School Refusal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“What does it look like?”</a:t>
            </a:r>
          </a:p>
          <a:p>
            <a:endParaRPr lang="en-US" dirty="0"/>
          </a:p>
          <a:p>
            <a:r>
              <a:rPr lang="en-US" dirty="0" smtClean="0"/>
              <a:t>Behavior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Missed days, classes, events, lateness and earliness </a:t>
            </a:r>
          </a:p>
          <a:p>
            <a:r>
              <a:rPr lang="en-US" dirty="0"/>
              <a:t>Attitude:</a:t>
            </a:r>
          </a:p>
          <a:p>
            <a:pPr lvl="1"/>
            <a:r>
              <a:rPr lang="en-US" dirty="0"/>
              <a:t>Misbehavior, dread, request for lateness or absence</a:t>
            </a:r>
          </a:p>
          <a:p>
            <a:r>
              <a:rPr lang="en-US" dirty="0"/>
              <a:t>Physical:</a:t>
            </a:r>
          </a:p>
          <a:p>
            <a:pPr lvl="1"/>
            <a:r>
              <a:rPr lang="en-US" dirty="0"/>
              <a:t>Somatic/psychiatric complaints and illness</a:t>
            </a:r>
          </a:p>
        </p:txBody>
      </p:sp>
    </p:spTree>
    <p:extLst>
      <p:ext uri="{BB962C8B-B14F-4D97-AF65-F5344CB8AC3E}">
        <p14:creationId xmlns:p14="http://schemas.microsoft.com/office/powerpoint/2010/main" val="4229245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Refusal – WHAT IS </a:t>
            </a:r>
            <a:r>
              <a:rPr lang="en-US" dirty="0" smtClean="0"/>
              <a:t>IT’S FUNCTION?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“What </a:t>
            </a:r>
            <a:r>
              <a:rPr lang="en-US" dirty="0"/>
              <a:t>purpose does it </a:t>
            </a:r>
            <a:r>
              <a:rPr lang="en-US" dirty="0" smtClean="0"/>
              <a:t>serve and for whom?”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Adapt to a </a:t>
            </a:r>
            <a:r>
              <a:rPr lang="en-US" dirty="0" smtClean="0"/>
              <a:t>new </a:t>
            </a:r>
            <a:r>
              <a:rPr lang="en-US" dirty="0"/>
              <a:t>demand such a bullying, academic challenges, parental needs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Supports </a:t>
            </a:r>
            <a:r>
              <a:rPr lang="en-US" dirty="0"/>
              <a:t>an existing dynamic in the family or among peers/adults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Maintains </a:t>
            </a:r>
            <a:r>
              <a:rPr lang="en-US" dirty="0"/>
              <a:t>maladaptive behavior such as drug use, cheating, crime, disobedience at home </a:t>
            </a:r>
          </a:p>
        </p:txBody>
      </p:sp>
    </p:spTree>
    <p:extLst>
      <p:ext uri="{BB962C8B-B14F-4D97-AF65-F5344CB8AC3E}">
        <p14:creationId xmlns:p14="http://schemas.microsoft.com/office/powerpoint/2010/main" val="101406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contribute to Truancy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3112"/>
            <a:ext cx="10515600" cy="4984595"/>
          </a:xfrm>
        </p:spPr>
        <p:txBody>
          <a:bodyPr>
            <a:normAutofit/>
          </a:bodyPr>
          <a:lstStyle/>
          <a:p>
            <a:r>
              <a:rPr lang="en-US" dirty="0"/>
              <a:t>School </a:t>
            </a:r>
            <a:r>
              <a:rPr lang="en-US" dirty="0" smtClean="0"/>
              <a:t>Factors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(Push Away)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sz="2800" dirty="0"/>
              <a:t>Avoidance of Negative Affect (fear, shame, sadness, awkwardness, loneliness)</a:t>
            </a:r>
          </a:p>
          <a:p>
            <a:pPr lvl="1"/>
            <a:r>
              <a:rPr lang="en-US" sz="2800" dirty="0"/>
              <a:t>Escape from Social Situation such as conflict or inappropriate behavior among </a:t>
            </a:r>
            <a:r>
              <a:rPr lang="en-US" sz="2800" dirty="0" smtClean="0"/>
              <a:t>staff/students, e.g. Bullying</a:t>
            </a:r>
            <a:endParaRPr lang="en-US" sz="2800" dirty="0"/>
          </a:p>
          <a:p>
            <a:pPr lvl="1"/>
            <a:r>
              <a:rPr lang="en-US" sz="2800" dirty="0"/>
              <a:t>Escape from Evaluative Situations (Inappropriate programming/challenges)</a:t>
            </a:r>
          </a:p>
          <a:p>
            <a:pPr lvl="1"/>
            <a:r>
              <a:rPr lang="en-US" sz="2800" dirty="0"/>
              <a:t>Lack of policy and procedures</a:t>
            </a:r>
          </a:p>
          <a:p>
            <a:pPr lvl="1"/>
            <a:r>
              <a:rPr lang="en-US" sz="2800" dirty="0"/>
              <a:t>Physical condition of the school</a:t>
            </a:r>
          </a:p>
          <a:p>
            <a:pPr lvl="1"/>
            <a:r>
              <a:rPr lang="en-US" sz="2800" dirty="0"/>
              <a:t>Lack of attention to special educational needs</a:t>
            </a:r>
          </a:p>
          <a:p>
            <a:pPr lvl="1"/>
            <a:r>
              <a:rPr lang="en-US" sz="2800" dirty="0"/>
              <a:t>Lack of appropriately trained staff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83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5122"/>
          </a:xfrm>
        </p:spPr>
        <p:txBody>
          <a:bodyPr/>
          <a:lstStyle/>
          <a:p>
            <a:r>
              <a:rPr lang="en-US" dirty="0"/>
              <a:t>Things that contribute to Truancy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9005"/>
            <a:ext cx="10515600" cy="5687122"/>
          </a:xfrm>
        </p:spPr>
        <p:txBody>
          <a:bodyPr>
            <a:normAutofit/>
          </a:bodyPr>
          <a:lstStyle/>
          <a:p>
            <a:r>
              <a:rPr lang="en-US" sz="2600" dirty="0"/>
              <a:t>Home/Community </a:t>
            </a:r>
            <a:r>
              <a:rPr lang="en-US" sz="2600" dirty="0" smtClean="0"/>
              <a:t>Factors </a:t>
            </a:r>
            <a:r>
              <a:rPr lang="en-US" sz="2600" dirty="0" smtClean="0">
                <a:solidFill>
                  <a:schemeClr val="accent6">
                    <a:lumMod val="75000"/>
                  </a:schemeClr>
                </a:solidFill>
              </a:rPr>
              <a:t>(Pull Away)</a:t>
            </a:r>
            <a:r>
              <a:rPr lang="en-US" sz="2600" dirty="0" smtClean="0"/>
              <a:t>:</a:t>
            </a:r>
            <a:endParaRPr lang="en-US" sz="2600" dirty="0"/>
          </a:p>
          <a:p>
            <a:pPr lvl="1"/>
            <a:r>
              <a:rPr lang="en-US" sz="2600" dirty="0"/>
              <a:t>Family Health or Financial Concerns (student needs to take care of family)</a:t>
            </a:r>
          </a:p>
          <a:p>
            <a:pPr lvl="1"/>
            <a:r>
              <a:rPr lang="en-US" sz="2600" dirty="0"/>
              <a:t>Youth is a victim of or witnesses abuse or neglect</a:t>
            </a:r>
          </a:p>
          <a:p>
            <a:pPr lvl="1"/>
            <a:r>
              <a:rPr lang="en-US" sz="2600" dirty="0"/>
              <a:t>Pressures arising from pregnancy/child care (self or others in the family)</a:t>
            </a:r>
          </a:p>
          <a:p>
            <a:pPr lvl="1"/>
            <a:r>
              <a:rPr lang="en-US" sz="2600" dirty="0"/>
              <a:t>Safety concerns at home or between the home and school</a:t>
            </a:r>
          </a:p>
          <a:p>
            <a:pPr lvl="1"/>
            <a:r>
              <a:rPr lang="en-US" sz="2600" dirty="0"/>
              <a:t>Parental drug abuse or alcoholism</a:t>
            </a:r>
          </a:p>
          <a:p>
            <a:pPr lvl="1"/>
            <a:r>
              <a:rPr lang="en-US" sz="2600" dirty="0"/>
              <a:t>Poor peer/sibling/parental role modeling</a:t>
            </a:r>
          </a:p>
          <a:p>
            <a:pPr lvl="1"/>
            <a:r>
              <a:rPr lang="en-US" sz="2600" dirty="0"/>
              <a:t>Parents do not value education</a:t>
            </a:r>
          </a:p>
          <a:p>
            <a:pPr lvl="1"/>
            <a:r>
              <a:rPr lang="en-US" sz="2600" dirty="0"/>
              <a:t>Language barrier</a:t>
            </a:r>
          </a:p>
          <a:p>
            <a:pPr lvl="1"/>
            <a:r>
              <a:rPr lang="en-US" sz="2600" dirty="0"/>
              <a:t>Lack of </a:t>
            </a:r>
            <a:r>
              <a:rPr lang="en-US" sz="2600" dirty="0" smtClean="0"/>
              <a:t>food or transportation</a:t>
            </a:r>
            <a:endParaRPr lang="en-US" sz="2600" dirty="0"/>
          </a:p>
          <a:p>
            <a:pPr lvl="1"/>
            <a:r>
              <a:rPr lang="en-US" sz="2600" dirty="0"/>
              <a:t>Homelessness</a:t>
            </a:r>
          </a:p>
          <a:p>
            <a:pPr lvl="1"/>
            <a:r>
              <a:rPr lang="en-US" sz="2600" dirty="0"/>
              <a:t>Lack of parental involvement</a:t>
            </a:r>
          </a:p>
        </p:txBody>
      </p:sp>
    </p:spTree>
    <p:extLst>
      <p:ext uri="{BB962C8B-B14F-4D97-AF65-F5344CB8AC3E}">
        <p14:creationId xmlns:p14="http://schemas.microsoft.com/office/powerpoint/2010/main" val="730236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AND PUSH – </a:t>
            </a:r>
            <a:r>
              <a:rPr lang="en-US" dirty="0" smtClean="0"/>
              <a:t>TOWARD </a:t>
            </a:r>
            <a:r>
              <a:rPr lang="en-US" dirty="0"/>
              <a:t>TRUANCY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sz="2800" dirty="0"/>
              <a:t>Not unlike any other behavior</a:t>
            </a:r>
          </a:p>
          <a:p>
            <a:pPr lvl="2"/>
            <a:endParaRPr lang="en-US" sz="2800" dirty="0" smtClean="0"/>
          </a:p>
          <a:p>
            <a:pPr lvl="2"/>
            <a:r>
              <a:rPr lang="en-US" sz="2800" dirty="0" smtClean="0"/>
              <a:t>But </a:t>
            </a:r>
            <a:r>
              <a:rPr lang="en-US" sz="2800" dirty="0" smtClean="0"/>
              <a:t>yet in </a:t>
            </a:r>
            <a:r>
              <a:rPr lang="en-US" sz="2800" dirty="0"/>
              <a:t>truancy, more room to misunderstand because each player defines </a:t>
            </a:r>
            <a:r>
              <a:rPr lang="en-US" sz="2800" dirty="0" smtClean="0"/>
              <a:t>truancy differently</a:t>
            </a:r>
            <a:endParaRPr lang="en-US" sz="2800" dirty="0"/>
          </a:p>
          <a:p>
            <a:pPr lvl="2"/>
            <a:endParaRPr lang="en-US" sz="2800" dirty="0" smtClean="0"/>
          </a:p>
          <a:p>
            <a:pPr lvl="2"/>
            <a:r>
              <a:rPr lang="en-US" sz="2800" dirty="0" smtClean="0"/>
              <a:t>You </a:t>
            </a:r>
            <a:r>
              <a:rPr lang="en-US" sz="2800" dirty="0" smtClean="0"/>
              <a:t>can have more than one push and one pull and a combination thereof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2092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800" dirty="0" smtClean="0"/>
              <a:t>Managing </a:t>
            </a:r>
            <a:r>
              <a:rPr lang="en-US" sz="4800" dirty="0"/>
              <a:t>the push/pull of the players</a:t>
            </a:r>
          </a:p>
        </p:txBody>
      </p:sp>
    </p:spTree>
    <p:extLst>
      <p:ext uri="{BB962C8B-B14F-4D97-AF65-F5344CB8AC3E}">
        <p14:creationId xmlns:p14="http://schemas.microsoft.com/office/powerpoint/2010/main" val="3597001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7708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AND PUSH OF THE PLAYERS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Valences </a:t>
            </a:r>
            <a:r>
              <a:rPr lang="en-US" dirty="0" smtClean="0"/>
              <a:t> + or -</a:t>
            </a:r>
            <a:endParaRPr lang="en-US" dirty="0"/>
          </a:p>
          <a:p>
            <a:pPr lvl="1"/>
            <a:r>
              <a:rPr lang="en-US" dirty="0"/>
              <a:t>Valences </a:t>
            </a:r>
            <a:r>
              <a:rPr lang="en-US" dirty="0" smtClean="0"/>
              <a:t>as </a:t>
            </a:r>
            <a:r>
              <a:rPr lang="en-US" dirty="0"/>
              <a:t>values, beliefs, </a:t>
            </a:r>
            <a:r>
              <a:rPr lang="en-US" dirty="0" smtClean="0"/>
              <a:t>expectations, status </a:t>
            </a:r>
            <a:r>
              <a:rPr lang="en-US" dirty="0"/>
              <a:t>and power</a:t>
            </a:r>
          </a:p>
          <a:p>
            <a:pPr lvl="1"/>
            <a:r>
              <a:rPr lang="en-US" dirty="0"/>
              <a:t>Valences </a:t>
            </a:r>
            <a:r>
              <a:rPr lang="en-US" dirty="0" smtClean="0"/>
              <a:t>embedded in </a:t>
            </a:r>
            <a:r>
              <a:rPr lang="en-US" dirty="0"/>
              <a:t>peoples’ emotions and judgments</a:t>
            </a:r>
          </a:p>
          <a:p>
            <a:pPr lvl="1"/>
            <a:r>
              <a:rPr lang="en-US" dirty="0" smtClean="0"/>
              <a:t>Valences apply to triads</a:t>
            </a:r>
            <a:endParaRPr lang="en-US" dirty="0"/>
          </a:p>
          <a:p>
            <a:pPr lvl="1"/>
            <a:r>
              <a:rPr lang="en-US" dirty="0"/>
              <a:t>Examples of triads:</a:t>
            </a:r>
          </a:p>
          <a:p>
            <a:pPr lvl="2"/>
            <a:r>
              <a:rPr lang="en-US" sz="2800" dirty="0"/>
              <a:t>School &lt;-&gt; Youth &lt;-&gt; Parent &lt;-&gt;</a:t>
            </a:r>
            <a:r>
              <a:rPr lang="en-US" sz="2800" dirty="0" smtClean="0"/>
              <a:t>School</a:t>
            </a:r>
            <a:endParaRPr lang="en-US" sz="2800" dirty="0"/>
          </a:p>
          <a:p>
            <a:pPr lvl="2"/>
            <a:r>
              <a:rPr lang="en-US" sz="2800" dirty="0"/>
              <a:t>School </a:t>
            </a:r>
            <a:r>
              <a:rPr lang="en-US" sz="2800" dirty="0" smtClean="0"/>
              <a:t>&lt;-&gt; </a:t>
            </a:r>
            <a:r>
              <a:rPr lang="en-US" sz="2800" dirty="0"/>
              <a:t>Father &lt;-&gt; Mother &lt;-&gt; </a:t>
            </a:r>
            <a:r>
              <a:rPr lang="en-US" sz="2800" dirty="0" smtClean="0"/>
              <a:t>School</a:t>
            </a:r>
            <a:endParaRPr lang="en-US" sz="2800" dirty="0"/>
          </a:p>
          <a:p>
            <a:pPr lvl="2"/>
            <a:r>
              <a:rPr lang="en-US" sz="2800" dirty="0"/>
              <a:t>School &lt;-&gt; DCP&amp;P &lt;-&gt; Parents &lt;-&gt; School</a:t>
            </a:r>
          </a:p>
          <a:p>
            <a:pPr lvl="2"/>
            <a:r>
              <a:rPr lang="en-US" sz="2800" dirty="0"/>
              <a:t>School &lt;-&gt; </a:t>
            </a:r>
            <a:r>
              <a:rPr lang="en-US" sz="2800" dirty="0" smtClean="0"/>
              <a:t>Counselor </a:t>
            </a:r>
            <a:r>
              <a:rPr lang="en-US" sz="2800" dirty="0"/>
              <a:t>&lt;-&gt; Youth &lt;-&gt; </a:t>
            </a:r>
            <a:r>
              <a:rPr lang="en-US" sz="2800" dirty="0" smtClean="0"/>
              <a:t>School</a:t>
            </a:r>
          </a:p>
          <a:p>
            <a:pPr lvl="2"/>
            <a:r>
              <a:rPr lang="en-US" sz="2800" dirty="0"/>
              <a:t>School &lt;-&gt; Parents </a:t>
            </a:r>
            <a:r>
              <a:rPr lang="en-US" sz="2800" dirty="0" smtClean="0"/>
              <a:t>&lt;-&gt; Police &lt;-&gt; School</a:t>
            </a:r>
            <a:endParaRPr lang="en-US" sz="2800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60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TRIAD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765" y="1861073"/>
            <a:ext cx="10515600" cy="4351338"/>
          </a:xfrm>
        </p:spPr>
        <p:txBody>
          <a:bodyPr/>
          <a:lstStyle/>
          <a:p>
            <a:pPr marL="3657600" lvl="8" indent="0">
              <a:buNone/>
            </a:pPr>
            <a:endParaRPr lang="en-US" dirty="0" smtClean="0"/>
          </a:p>
          <a:p>
            <a:pPr marL="3657600" lvl="8" indent="0">
              <a:buNone/>
            </a:pPr>
            <a:endParaRPr lang="en-US" dirty="0" smtClean="0"/>
          </a:p>
        </p:txBody>
      </p:sp>
      <p:sp>
        <p:nvSpPr>
          <p:cNvPr id="4" name="Isosceles Triangle 3"/>
          <p:cNvSpPr/>
          <p:nvPr/>
        </p:nvSpPr>
        <p:spPr>
          <a:xfrm>
            <a:off x="4795023" y="2832410"/>
            <a:ext cx="2676294" cy="2408664"/>
          </a:xfrm>
          <a:prstGeom prst="triangle">
            <a:avLst>
              <a:gd name="adj" fmla="val 51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48092" y="2246410"/>
            <a:ext cx="1176778" cy="5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YOUTH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7672039" y="4996070"/>
            <a:ext cx="1445457" cy="5683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PARENTS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827238" y="5058290"/>
            <a:ext cx="1563110" cy="5061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SCHOOL</a:t>
            </a:r>
            <a:endParaRPr lang="en-US" sz="2400" dirty="0"/>
          </a:p>
        </p:txBody>
      </p:sp>
      <p:sp>
        <p:nvSpPr>
          <p:cNvPr id="9" name="Plus 8"/>
          <p:cNvSpPr/>
          <p:nvPr/>
        </p:nvSpPr>
        <p:spPr>
          <a:xfrm>
            <a:off x="4708601" y="3652024"/>
            <a:ext cx="446049" cy="412596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7081023" y="3624146"/>
            <a:ext cx="446049" cy="412596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37662" y="5378005"/>
            <a:ext cx="591015" cy="51038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84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5579"/>
          </a:xfrm>
        </p:spPr>
        <p:txBody>
          <a:bodyPr/>
          <a:lstStyle/>
          <a:p>
            <a:r>
              <a:rPr lang="en-US" dirty="0"/>
              <a:t>PULL AND PUSH OF THE </a:t>
            </a:r>
            <a:r>
              <a:rPr lang="en-US" dirty="0" smtClean="0"/>
              <a:t>PLAYERS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060704"/>
            <a:ext cx="11573256" cy="54498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Configuration of Valences in the Triad</a:t>
            </a:r>
          </a:p>
          <a:p>
            <a:endParaRPr lang="en-US" dirty="0" smtClean="0"/>
          </a:p>
          <a:p>
            <a:r>
              <a:rPr lang="en-US" dirty="0" smtClean="0"/>
              <a:t>School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Youth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Parents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School 	Closed  </a:t>
            </a:r>
            <a:r>
              <a:rPr lang="en-US" dirty="0" smtClean="0"/>
              <a:t>	All Agree	    Focused Change</a:t>
            </a:r>
            <a:endParaRPr lang="en-US" dirty="0"/>
          </a:p>
          <a:p>
            <a:endParaRPr lang="en-US" dirty="0"/>
          </a:p>
          <a:p>
            <a:r>
              <a:rPr lang="en-US" dirty="0"/>
              <a:t>School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Youth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Parents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School	Opened  Adults agree	  </a:t>
            </a:r>
            <a:r>
              <a:rPr lang="en-US" dirty="0" smtClean="0"/>
              <a:t>  </a:t>
            </a:r>
            <a:r>
              <a:rPr lang="en-US" dirty="0"/>
              <a:t>Parent/child Conflict</a:t>
            </a:r>
          </a:p>
          <a:p>
            <a:r>
              <a:rPr lang="en-US" dirty="0"/>
              <a:t>School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Youth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Parents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School	Opened  Adults agree 	   </a:t>
            </a:r>
            <a:r>
              <a:rPr lang="en-US" dirty="0" smtClean="0"/>
              <a:t> School/child </a:t>
            </a:r>
            <a:r>
              <a:rPr lang="en-US" dirty="0"/>
              <a:t>Conflict</a:t>
            </a:r>
          </a:p>
          <a:p>
            <a:r>
              <a:rPr lang="en-US" dirty="0"/>
              <a:t>School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Youth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Parents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School	Opened  Adults disagree    </a:t>
            </a:r>
            <a:r>
              <a:rPr lang="en-US" dirty="0" smtClean="0"/>
              <a:t>School/Parent Conflict</a:t>
            </a:r>
            <a:endParaRPr lang="en-US" dirty="0"/>
          </a:p>
          <a:p>
            <a:endParaRPr lang="en-US" dirty="0"/>
          </a:p>
          <a:p>
            <a:r>
              <a:rPr lang="en-US" dirty="0"/>
              <a:t>School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Youth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Parents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School 	Closed  Adult agree	     Youth Alienated</a:t>
            </a:r>
          </a:p>
          <a:p>
            <a:r>
              <a:rPr lang="en-US" dirty="0"/>
              <a:t>School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Youth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Parents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School 	Closed  Adults Disagree	     Parent Alienated</a:t>
            </a:r>
          </a:p>
          <a:p>
            <a:r>
              <a:rPr lang="en-US" dirty="0"/>
              <a:t>School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Youth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&lt;+&gt;</a:t>
            </a:r>
            <a:r>
              <a:rPr lang="en-US" dirty="0"/>
              <a:t> Parents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School 	Closed  Parent/Child Agree     School Alienated</a:t>
            </a:r>
          </a:p>
          <a:p>
            <a:endParaRPr lang="en-US" dirty="0"/>
          </a:p>
          <a:p>
            <a:r>
              <a:rPr lang="en-US" dirty="0"/>
              <a:t>School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Youth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Parents </a:t>
            </a:r>
            <a:r>
              <a:rPr lang="en-US" dirty="0">
                <a:solidFill>
                  <a:srgbClr val="FF0000"/>
                </a:solidFill>
              </a:rPr>
              <a:t>&lt;-&gt;</a:t>
            </a:r>
            <a:r>
              <a:rPr lang="en-US" dirty="0"/>
              <a:t> School 	Opened All Disagree	      All </a:t>
            </a:r>
            <a:r>
              <a:rPr lang="en-US" dirty="0" smtClean="0"/>
              <a:t>in Conflict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54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TRUANCY – Macro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Macro Solutions Wisely:</a:t>
            </a:r>
          </a:p>
          <a:p>
            <a:pPr lvl="1"/>
            <a:r>
              <a:rPr lang="en-US" dirty="0"/>
              <a:t>Family Members</a:t>
            </a:r>
          </a:p>
          <a:p>
            <a:pPr lvl="1"/>
            <a:r>
              <a:rPr lang="en-US" dirty="0"/>
              <a:t>Neighborhood Resources for support</a:t>
            </a:r>
          </a:p>
          <a:p>
            <a:pPr lvl="1"/>
            <a:r>
              <a:rPr lang="en-US" dirty="0"/>
              <a:t>Mental health providers</a:t>
            </a:r>
          </a:p>
          <a:p>
            <a:pPr lvl="1"/>
            <a:r>
              <a:rPr lang="en-US" dirty="0"/>
              <a:t>Resources to care for the family</a:t>
            </a:r>
          </a:p>
          <a:p>
            <a:pPr lvl="1"/>
            <a:r>
              <a:rPr lang="en-US" dirty="0"/>
              <a:t>The crisis unit</a:t>
            </a:r>
          </a:p>
          <a:p>
            <a:pPr lvl="1"/>
            <a:r>
              <a:rPr lang="en-US" dirty="0"/>
              <a:t>The CMO</a:t>
            </a:r>
          </a:p>
          <a:p>
            <a:pPr lvl="1"/>
            <a:r>
              <a:rPr lang="en-US" dirty="0"/>
              <a:t>DCP&amp;P</a:t>
            </a:r>
          </a:p>
          <a:p>
            <a:pPr lvl="1"/>
            <a:r>
              <a:rPr lang="en-US" dirty="0"/>
              <a:t>Law enforcement</a:t>
            </a:r>
          </a:p>
          <a:p>
            <a:pPr lvl="1"/>
            <a:r>
              <a:rPr lang="en-US" dirty="0"/>
              <a:t>The courts</a:t>
            </a:r>
          </a:p>
        </p:txBody>
      </p:sp>
    </p:spTree>
    <p:extLst>
      <p:ext uri="{BB962C8B-B14F-4D97-AF65-F5344CB8AC3E}">
        <p14:creationId xmlns:p14="http://schemas.microsoft.com/office/powerpoint/2010/main" val="1432968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APPROACHES TO TREAT TRUANCY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the seriousness of the Truancy as a measure</a:t>
            </a:r>
          </a:p>
          <a:p>
            <a:pPr lvl="1"/>
            <a:r>
              <a:rPr lang="en-US" dirty="0"/>
              <a:t>Is it also illegal</a:t>
            </a:r>
          </a:p>
          <a:p>
            <a:pPr lvl="1"/>
            <a:r>
              <a:rPr lang="en-US" dirty="0"/>
              <a:t>Is it also dangerous physically or medically</a:t>
            </a:r>
          </a:p>
          <a:p>
            <a:r>
              <a:rPr lang="en-US" dirty="0"/>
              <a:t>Using the Recidivism/Repetitiveness as a measure</a:t>
            </a:r>
          </a:p>
          <a:p>
            <a:pPr lvl="1"/>
            <a:r>
              <a:rPr lang="en-US" dirty="0"/>
              <a:t>Has it reached the level of the law to define it as </a:t>
            </a:r>
            <a:r>
              <a:rPr lang="en-US" dirty="0" smtClean="0"/>
              <a:t>truancy</a:t>
            </a:r>
            <a:endParaRPr lang="en-US" dirty="0"/>
          </a:p>
          <a:p>
            <a:pPr lvl="1"/>
            <a:r>
              <a:rPr lang="en-US" dirty="0"/>
              <a:t>Has it reached the level of academic failure</a:t>
            </a:r>
          </a:p>
          <a:p>
            <a:r>
              <a:rPr lang="en-US" dirty="0"/>
              <a:t>Using the Push/Pull of the players as a measure</a:t>
            </a:r>
          </a:p>
          <a:p>
            <a:pPr lvl="1"/>
            <a:r>
              <a:rPr lang="en-US" dirty="0"/>
              <a:t>Who agrees and who </a:t>
            </a:r>
            <a:r>
              <a:rPr lang="en-US" dirty="0" smtClean="0"/>
              <a:t>is alienated</a:t>
            </a:r>
          </a:p>
          <a:p>
            <a:pPr lvl="1"/>
            <a:r>
              <a:rPr lang="en-US" dirty="0" smtClean="0"/>
              <a:t>Who has the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77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Vinny Revisited – Prep Slide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What is the function of the truancy?</a:t>
            </a:r>
          </a:p>
          <a:p>
            <a:pPr marL="0" indent="0">
              <a:buNone/>
            </a:pPr>
            <a:r>
              <a:rPr lang="en-US" sz="4400" dirty="0" smtClean="0"/>
              <a:t>Who would you involve in this case and why?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7207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Truant – Vinny      Revisited </a:t>
            </a:r>
            <a:r>
              <a:rPr lang="en-US" dirty="0" smtClean="0"/>
              <a:t>1994 </a:t>
            </a:r>
            <a:br>
              <a:rPr lang="en-US" dirty="0" smtClean="0"/>
            </a:br>
            <a:r>
              <a:rPr lang="en-US" dirty="0" smtClean="0"/>
              <a:t>“If looks could kill!”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10 year old youth 4</a:t>
            </a:r>
            <a:r>
              <a:rPr lang="en-US" baseline="30000" dirty="0"/>
              <a:t>th</a:t>
            </a:r>
            <a:r>
              <a:rPr lang="en-US" dirty="0"/>
              <a:t> grader</a:t>
            </a:r>
          </a:p>
          <a:p>
            <a:r>
              <a:rPr lang="en-US" dirty="0"/>
              <a:t>Bi-racial child from the romantic involvement of an Italian mom and a African American dad. </a:t>
            </a:r>
          </a:p>
          <a:p>
            <a:r>
              <a:rPr lang="en-US" dirty="0"/>
              <a:t>Vinny visits dad every other week</a:t>
            </a:r>
          </a:p>
          <a:p>
            <a:r>
              <a:rPr lang="en-US" dirty="0"/>
              <a:t>Vinny is enrolled in a local public school within walking distance from home. He has an older sister by two years</a:t>
            </a:r>
          </a:p>
          <a:p>
            <a:r>
              <a:rPr lang="en-US" dirty="0"/>
              <a:t>Vinny and his sister are </a:t>
            </a:r>
            <a:r>
              <a:rPr lang="en-US" dirty="0" smtClean="0"/>
              <a:t>latch-key </a:t>
            </a:r>
            <a:r>
              <a:rPr lang="en-US" dirty="0"/>
              <a:t>children</a:t>
            </a:r>
          </a:p>
          <a:p>
            <a:r>
              <a:rPr lang="en-US" dirty="0"/>
              <a:t>Mother is employed as a receptionist and they live in </a:t>
            </a:r>
            <a:r>
              <a:rPr lang="en-US" dirty="0" smtClean="0"/>
              <a:t>a </a:t>
            </a:r>
            <a:r>
              <a:rPr lang="en-US" dirty="0"/>
              <a:t>one bedroom apartment</a:t>
            </a:r>
          </a:p>
          <a:p>
            <a:r>
              <a:rPr lang="en-US" dirty="0"/>
              <a:t>They live from pay check to pay check</a:t>
            </a:r>
          </a:p>
        </p:txBody>
      </p:sp>
    </p:spTree>
    <p:extLst>
      <p:ext uri="{BB962C8B-B14F-4D97-AF65-F5344CB8AC3E}">
        <p14:creationId xmlns:p14="http://schemas.microsoft.com/office/powerpoint/2010/main" val="3202938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Truant – Vinny      Revisited </a:t>
            </a:r>
            <a:r>
              <a:rPr lang="en-US" dirty="0" smtClean="0"/>
              <a:t>1994 </a:t>
            </a:r>
            <a:br>
              <a:rPr lang="en-US" dirty="0" smtClean="0"/>
            </a:br>
            <a:r>
              <a:rPr lang="en-US" dirty="0" smtClean="0"/>
              <a:t>If looks could kill!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8990"/>
          </a:xfrm>
        </p:spPr>
        <p:txBody>
          <a:bodyPr>
            <a:normAutofit/>
          </a:bodyPr>
          <a:lstStyle/>
          <a:p>
            <a:r>
              <a:rPr lang="en-US" dirty="0"/>
              <a:t>In appearance, Mom seems to be doing the best she can</a:t>
            </a:r>
          </a:p>
          <a:p>
            <a:r>
              <a:rPr lang="en-US" dirty="0"/>
              <a:t>Vinny is acting up in school, being the school clown</a:t>
            </a:r>
          </a:p>
          <a:p>
            <a:r>
              <a:rPr lang="en-US" dirty="0"/>
              <a:t>Vinny is a classified student</a:t>
            </a:r>
          </a:p>
          <a:p>
            <a:r>
              <a:rPr lang="en-US" dirty="0"/>
              <a:t>Vinny sometimes disappears from home but </a:t>
            </a:r>
            <a:r>
              <a:rPr lang="en-US" dirty="0" smtClean="0"/>
              <a:t>he is </a:t>
            </a:r>
            <a:r>
              <a:rPr lang="en-US" dirty="0"/>
              <a:t>thought to be riding his bike</a:t>
            </a:r>
          </a:p>
          <a:p>
            <a:r>
              <a:rPr lang="en-US" dirty="0"/>
              <a:t>Mom has a hard time with both children getting homework </a:t>
            </a:r>
            <a:r>
              <a:rPr lang="en-US" dirty="0" smtClean="0"/>
              <a:t>done</a:t>
            </a:r>
          </a:p>
          <a:p>
            <a:r>
              <a:rPr lang="en-US" dirty="0" smtClean="0"/>
              <a:t>Mom is fed up with the school and gets into a fight with the CS Team</a:t>
            </a:r>
            <a:endParaRPr lang="en-US" dirty="0"/>
          </a:p>
          <a:p>
            <a:r>
              <a:rPr lang="en-US" dirty="0"/>
              <a:t>Mom, at the urging of her brother, gets help for Vinny</a:t>
            </a:r>
          </a:p>
          <a:p>
            <a:r>
              <a:rPr lang="en-US" dirty="0"/>
              <a:t>Mom enters my office! (If looks could kill)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60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Truant – Vinny      Revisited 1994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2029"/>
            <a:ext cx="10515600" cy="52856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</a:t>
            </a:r>
            <a:r>
              <a:rPr lang="en-US" dirty="0"/>
              <a:t>year of treatment</a:t>
            </a:r>
          </a:p>
          <a:p>
            <a:r>
              <a:rPr lang="en-US" dirty="0"/>
              <a:t>Child study team review</a:t>
            </a:r>
          </a:p>
          <a:p>
            <a:r>
              <a:rPr lang="en-US" dirty="0"/>
              <a:t>Illness and death of the mother (abandoned mentally and physically)</a:t>
            </a:r>
          </a:p>
          <a:p>
            <a:r>
              <a:rPr lang="en-US" dirty="0"/>
              <a:t>Change of school to the maternal grandparents </a:t>
            </a:r>
            <a:r>
              <a:rPr lang="en-US" dirty="0" smtClean="0"/>
              <a:t>district  1998</a:t>
            </a:r>
            <a:endParaRPr lang="en-US" dirty="0"/>
          </a:p>
          <a:p>
            <a:r>
              <a:rPr lang="en-US" dirty="0"/>
              <a:t>Vinny is truant</a:t>
            </a:r>
          </a:p>
          <a:p>
            <a:r>
              <a:rPr lang="en-US" dirty="0"/>
              <a:t>Vinny skips classes and lunch times</a:t>
            </a:r>
          </a:p>
          <a:p>
            <a:r>
              <a:rPr lang="en-US" dirty="0"/>
              <a:t>Vinny smokes blunts on school property</a:t>
            </a:r>
          </a:p>
          <a:p>
            <a:r>
              <a:rPr lang="en-US" dirty="0"/>
              <a:t>Vinny’s grandmother is called in</a:t>
            </a:r>
          </a:p>
          <a:p>
            <a:r>
              <a:rPr lang="en-US" dirty="0"/>
              <a:t>Vinny’s grandfather is called in </a:t>
            </a:r>
            <a:r>
              <a:rPr lang="en-US" dirty="0" smtClean="0"/>
              <a:t>   (what definition was the school using)</a:t>
            </a:r>
            <a:endParaRPr lang="en-US" dirty="0"/>
          </a:p>
          <a:p>
            <a:r>
              <a:rPr lang="en-US" dirty="0"/>
              <a:t>Vinny moves on to high school and graduates?</a:t>
            </a:r>
          </a:p>
        </p:txBody>
      </p:sp>
    </p:spTree>
    <p:extLst>
      <p:ext uri="{BB962C8B-B14F-4D97-AF65-F5344CB8AC3E}">
        <p14:creationId xmlns:p14="http://schemas.microsoft.com/office/powerpoint/2010/main" val="2776240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Vinny </a:t>
            </a:r>
            <a:r>
              <a:rPr lang="en-US" dirty="0" smtClean="0"/>
              <a:t>Revisited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What is the function of the truancy?</a:t>
            </a:r>
          </a:p>
          <a:p>
            <a:pPr marL="0" indent="0">
              <a:buNone/>
            </a:pPr>
            <a:r>
              <a:rPr lang="en-US" sz="4400" dirty="0" smtClean="0"/>
              <a:t>Who would you involve in this case and why?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06659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So Truancy is more than a Macro event</a:t>
            </a:r>
          </a:p>
        </p:txBody>
      </p:sp>
    </p:spTree>
    <p:extLst>
      <p:ext uri="{BB962C8B-B14F-4D97-AF65-F5344CB8AC3E}">
        <p14:creationId xmlns:p14="http://schemas.microsoft.com/office/powerpoint/2010/main" val="3302612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Truancy – Trauma   Robert </a:t>
            </a:r>
            <a:r>
              <a:rPr lang="en-US" dirty="0" err="1"/>
              <a:t>Melillo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Disconnected Kids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Different Symptoms, One </a:t>
            </a:r>
            <a:r>
              <a:rPr lang="en-US" dirty="0" smtClean="0"/>
              <a:t>problem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Truancy looks alike generally but the etiology can be varied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40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REFUSAL – The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the issue or what is it about</a:t>
            </a:r>
          </a:p>
          <a:p>
            <a:pPr lvl="1"/>
            <a:r>
              <a:rPr lang="en-US" sz="3600" dirty="0"/>
              <a:t>Family Dynamics</a:t>
            </a:r>
          </a:p>
          <a:p>
            <a:pPr lvl="1"/>
            <a:r>
              <a:rPr lang="en-US" sz="3600" dirty="0"/>
              <a:t>Peer Dynamics</a:t>
            </a:r>
          </a:p>
          <a:p>
            <a:pPr lvl="1"/>
            <a:r>
              <a:rPr lang="en-US" sz="3600" dirty="0"/>
              <a:t>Psychiatric Issues</a:t>
            </a:r>
          </a:p>
          <a:p>
            <a:pPr lvl="1"/>
            <a:r>
              <a:rPr lang="en-US" sz="3600" dirty="0"/>
              <a:t>School/Peer Relevance</a:t>
            </a:r>
          </a:p>
          <a:p>
            <a:pPr lvl="1"/>
            <a:r>
              <a:rPr lang="en-US" sz="3600" dirty="0"/>
              <a:t>Learning Disabilities</a:t>
            </a:r>
          </a:p>
          <a:p>
            <a:pPr lvl="1"/>
            <a:r>
              <a:rPr lang="en-US" sz="3600" dirty="0"/>
              <a:t>School Dynamics</a:t>
            </a:r>
          </a:p>
        </p:txBody>
      </p:sp>
    </p:spTree>
    <p:extLst>
      <p:ext uri="{BB962C8B-B14F-4D97-AF65-F5344CB8AC3E}">
        <p14:creationId xmlns:p14="http://schemas.microsoft.com/office/powerpoint/2010/main" val="3080943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REFUSAL – Student’s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3600" dirty="0"/>
              <a:t>The student’s view is what directs and maintains </a:t>
            </a:r>
            <a:r>
              <a:rPr lang="en-US" sz="3600" dirty="0" smtClean="0"/>
              <a:t>the behavior</a:t>
            </a:r>
          </a:p>
          <a:p>
            <a:endParaRPr lang="en-US" sz="3600" dirty="0" smtClean="0"/>
          </a:p>
          <a:p>
            <a:r>
              <a:rPr lang="en-US" sz="3600" dirty="0" smtClean="0"/>
              <a:t>The student’s patterns is what keeps him/her stuck</a:t>
            </a:r>
          </a:p>
          <a:p>
            <a:endParaRPr lang="en-US" sz="3600" dirty="0" smtClean="0"/>
          </a:p>
          <a:p>
            <a:r>
              <a:rPr lang="en-US" sz="3600" dirty="0" smtClean="0"/>
              <a:t>Trauma makes matters worse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9917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5000" dirty="0">
                <a:solidFill>
                  <a:srgbClr val="FFC000"/>
                </a:solidFill>
              </a:rPr>
              <a:t>BORROWED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Exploring the relevance of Trauma work to Truancy -  The Micro Event</a:t>
            </a:r>
          </a:p>
        </p:txBody>
      </p:sp>
    </p:spTree>
    <p:extLst>
      <p:ext uri="{BB962C8B-B14F-4D97-AF65-F5344CB8AC3E}">
        <p14:creationId xmlns:p14="http://schemas.microsoft.com/office/powerpoint/2010/main" val="4118222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SOMETHING BORROWED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Lao Tzu</a:t>
            </a:r>
          </a:p>
          <a:p>
            <a:endParaRPr lang="en-US" dirty="0"/>
          </a:p>
          <a:p>
            <a:r>
              <a:rPr lang="en-US" dirty="0"/>
              <a:t>Watch your thoughts</a:t>
            </a:r>
          </a:p>
          <a:p>
            <a:r>
              <a:rPr lang="en-US" dirty="0"/>
              <a:t>Watch your words</a:t>
            </a:r>
          </a:p>
          <a:p>
            <a:r>
              <a:rPr lang="en-US" dirty="0"/>
              <a:t>Watch your actions</a:t>
            </a:r>
          </a:p>
          <a:p>
            <a:r>
              <a:rPr lang="en-US" dirty="0"/>
              <a:t>Watch your patterns</a:t>
            </a:r>
          </a:p>
          <a:p>
            <a:r>
              <a:rPr lang="en-US" dirty="0"/>
              <a:t>Watch your Habits</a:t>
            </a:r>
          </a:p>
          <a:p>
            <a:r>
              <a:rPr lang="en-US" dirty="0"/>
              <a:t>Watch your Character……………. It becomes your destiny</a:t>
            </a:r>
          </a:p>
        </p:txBody>
      </p:sp>
    </p:spTree>
    <p:extLst>
      <p:ext uri="{BB962C8B-B14F-4D97-AF65-F5344CB8AC3E}">
        <p14:creationId xmlns:p14="http://schemas.microsoft.com/office/powerpoint/2010/main" val="1724911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1625"/>
            <a:ext cx="10515600" cy="1325563"/>
          </a:xfrm>
        </p:spPr>
        <p:txBody>
          <a:bodyPr/>
          <a:lstStyle/>
          <a:p>
            <a:r>
              <a:rPr lang="en-US" dirty="0"/>
              <a:t>Guiding Principle 1: </a:t>
            </a:r>
            <a:r>
              <a:rPr lang="en-US" dirty="0" smtClean="0"/>
              <a:t>View, Character </a:t>
            </a:r>
            <a:r>
              <a:rPr lang="en-US" dirty="0"/>
              <a:t>and Destiny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Individual </a:t>
            </a:r>
            <a:r>
              <a:rPr lang="en-US" b="1" u="sng" dirty="0"/>
              <a:t>thinks</a:t>
            </a:r>
            <a:r>
              <a:rPr lang="en-US" u="sng" dirty="0"/>
              <a:t> of self, others and their </a:t>
            </a:r>
            <a:r>
              <a:rPr lang="en-US" u="sng" dirty="0" smtClean="0"/>
              <a:t>relationship</a:t>
            </a:r>
            <a:endParaRPr lang="en-US" u="sng" dirty="0"/>
          </a:p>
          <a:p>
            <a:r>
              <a:rPr lang="en-US" dirty="0"/>
              <a:t>Thinking leads to </a:t>
            </a:r>
            <a:r>
              <a:rPr lang="en-US" b="1" dirty="0"/>
              <a:t>saying</a:t>
            </a:r>
          </a:p>
          <a:p>
            <a:r>
              <a:rPr lang="en-US" dirty="0"/>
              <a:t>Thinking and saying leads to </a:t>
            </a:r>
            <a:r>
              <a:rPr lang="en-US" b="1" dirty="0"/>
              <a:t>behaving</a:t>
            </a:r>
            <a:r>
              <a:rPr lang="en-US" dirty="0"/>
              <a:t> toward self and others</a:t>
            </a:r>
          </a:p>
          <a:p>
            <a:r>
              <a:rPr lang="en-US" dirty="0"/>
              <a:t>Repeating the thinking, saying and actions forms </a:t>
            </a:r>
            <a:r>
              <a:rPr lang="en-US" b="1" dirty="0"/>
              <a:t>patterns</a:t>
            </a:r>
            <a:endParaRPr lang="en-US" dirty="0"/>
          </a:p>
          <a:p>
            <a:r>
              <a:rPr lang="en-US" dirty="0"/>
              <a:t>Repeating patterns leads to </a:t>
            </a:r>
            <a:r>
              <a:rPr lang="en-US" b="1" dirty="0"/>
              <a:t>habits</a:t>
            </a:r>
            <a:r>
              <a:rPr lang="en-US" dirty="0"/>
              <a:t> </a:t>
            </a:r>
          </a:p>
          <a:p>
            <a:r>
              <a:rPr lang="en-US" dirty="0"/>
              <a:t>Habits that lead to feelings of effectiveness are repeated, become unconscious and make up your </a:t>
            </a:r>
            <a:r>
              <a:rPr lang="en-US" b="1" dirty="0"/>
              <a:t>character</a:t>
            </a:r>
          </a:p>
          <a:p>
            <a:r>
              <a:rPr lang="en-US" dirty="0"/>
              <a:t>Our character leads us to where we are headed, our </a:t>
            </a:r>
            <a:r>
              <a:rPr lang="en-US" b="1" dirty="0"/>
              <a:t>destiny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0819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Guiding Principle 1: The stories we tell ourselves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02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8780"/>
            <a:ext cx="10515600" cy="1325563"/>
          </a:xfrm>
        </p:spPr>
        <p:txBody>
          <a:bodyPr/>
          <a:lstStyle/>
          <a:p>
            <a:r>
              <a:rPr lang="en-US" dirty="0"/>
              <a:t>Guiding Principle 2: The nature of Habits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5551"/>
            <a:ext cx="10515600" cy="5776331"/>
          </a:xfrm>
        </p:spPr>
        <p:txBody>
          <a:bodyPr>
            <a:normAutofit/>
          </a:bodyPr>
          <a:lstStyle/>
          <a:p>
            <a:r>
              <a:rPr lang="en-US" dirty="0"/>
              <a:t>Habits learned over time and through instrumental conditioning are more amenable to </a:t>
            </a:r>
            <a:r>
              <a:rPr lang="en-US" dirty="0" smtClean="0"/>
              <a:t>change</a:t>
            </a:r>
          </a:p>
          <a:p>
            <a:endParaRPr lang="en-US" dirty="0"/>
          </a:p>
          <a:p>
            <a:r>
              <a:rPr lang="en-US" dirty="0" smtClean="0"/>
              <a:t>Habits </a:t>
            </a:r>
            <a:r>
              <a:rPr lang="en-US" dirty="0"/>
              <a:t>learned in a short amount of time through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classical conditioning</a:t>
            </a:r>
            <a:r>
              <a:rPr lang="en-US" dirty="0"/>
              <a:t> are more resistant to change</a:t>
            </a:r>
          </a:p>
          <a:p>
            <a:pPr lvl="1"/>
            <a:r>
              <a:rPr lang="en-US" sz="2800" dirty="0"/>
              <a:t>Classical Conditioning is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primitive</a:t>
            </a:r>
            <a:r>
              <a:rPr lang="en-US" sz="2800" dirty="0"/>
              <a:t> and applies to all animals</a:t>
            </a:r>
          </a:p>
          <a:p>
            <a:pPr lvl="1"/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One trial </a:t>
            </a:r>
            <a:r>
              <a:rPr lang="en-US" sz="2800" dirty="0"/>
              <a:t>classical conditioning is usually about a critical event and is more permanent</a:t>
            </a:r>
          </a:p>
          <a:p>
            <a:pPr lvl="1"/>
            <a:r>
              <a:rPr lang="en-US" sz="2800" dirty="0"/>
              <a:t>Classical conditioning that comes from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unexpected outcomes </a:t>
            </a:r>
            <a:r>
              <a:rPr lang="en-US" sz="2800" dirty="0"/>
              <a:t>or surprise is more permanent</a:t>
            </a:r>
          </a:p>
          <a:p>
            <a:pPr lvl="1"/>
            <a:r>
              <a:rPr lang="en-US" sz="2800" dirty="0"/>
              <a:t>Classical conditioning that involves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trauma increases the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resitance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to change</a:t>
            </a:r>
          </a:p>
          <a:p>
            <a:pPr lvl="1"/>
            <a:r>
              <a:rPr lang="en-US" sz="2800" dirty="0"/>
              <a:t>The person is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STUCK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692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 smtClean="0"/>
              <a:t>Vinny  </a:t>
            </a:r>
            <a:r>
              <a:rPr lang="en-US" b="1" dirty="0" smtClean="0"/>
              <a:t>-   </a:t>
            </a:r>
            <a:r>
              <a:rPr lang="en-US" b="1" dirty="0" smtClean="0"/>
              <a:t>Revisited </a:t>
            </a:r>
            <a:r>
              <a:rPr lang="en-US" b="1" dirty="0" smtClean="0"/>
              <a:t>1991</a:t>
            </a:r>
            <a:br>
              <a:rPr lang="en-US" b="1" dirty="0" smtClean="0"/>
            </a:br>
            <a:r>
              <a:rPr lang="en-US" b="1" dirty="0" smtClean="0"/>
              <a:t>How </a:t>
            </a:r>
            <a:r>
              <a:rPr lang="en-US" b="1" dirty="0" smtClean="0"/>
              <a:t>scary is the A&amp;P?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48" y="1483112"/>
            <a:ext cx="11579352" cy="5259064"/>
          </a:xfrm>
        </p:spPr>
        <p:txBody>
          <a:bodyPr>
            <a:normAutofit/>
          </a:bodyPr>
          <a:lstStyle/>
          <a:p>
            <a:pPr lvl="1"/>
            <a:r>
              <a:rPr lang="en-US" sz="3600" dirty="0" smtClean="0"/>
              <a:t>From </a:t>
            </a:r>
            <a:r>
              <a:rPr lang="en-US" sz="3600" dirty="0"/>
              <a:t>fear and loneliness to learning how to be powerful</a:t>
            </a:r>
          </a:p>
          <a:p>
            <a:pPr lvl="1"/>
            <a:r>
              <a:rPr lang="en-US" sz="3600" dirty="0"/>
              <a:t>Escaping his helplessness with his mother by controlling the community</a:t>
            </a:r>
          </a:p>
          <a:p>
            <a:pPr lvl="1"/>
            <a:r>
              <a:rPr lang="en-US" sz="3600" dirty="0"/>
              <a:t>GETTING OVER as a way of life (it is what mom did after all)</a:t>
            </a:r>
          </a:p>
          <a:p>
            <a:pPr lvl="1"/>
            <a:r>
              <a:rPr lang="en-US" sz="3600" dirty="0"/>
              <a:t>Being excited by the </a:t>
            </a:r>
            <a:r>
              <a:rPr lang="en-US" sz="3600" dirty="0" smtClean="0"/>
              <a:t>danger/rewards </a:t>
            </a:r>
            <a:r>
              <a:rPr lang="en-US" sz="3600" dirty="0"/>
              <a:t>of getting over</a:t>
            </a:r>
          </a:p>
          <a:p>
            <a:pPr lvl="1"/>
            <a:r>
              <a:rPr lang="en-US" sz="3600" dirty="0"/>
              <a:t>Being stuck with behavior sequences that gave him </a:t>
            </a:r>
            <a:endParaRPr lang="en-US" sz="3600" dirty="0" smtClean="0"/>
          </a:p>
          <a:p>
            <a:pPr lvl="2"/>
            <a:r>
              <a:rPr lang="en-US" sz="3200" dirty="0" smtClean="0"/>
              <a:t>a </a:t>
            </a:r>
            <a:r>
              <a:rPr lang="en-US" sz="3200" dirty="0"/>
              <a:t>sense of power and control over his life </a:t>
            </a:r>
            <a:endParaRPr lang="en-US" sz="3200" dirty="0" smtClean="0"/>
          </a:p>
          <a:p>
            <a:pPr lvl="2"/>
            <a:r>
              <a:rPr lang="en-US" sz="3200" dirty="0" smtClean="0"/>
              <a:t>resolve </a:t>
            </a:r>
            <a:r>
              <a:rPr lang="en-US" sz="3200" dirty="0"/>
              <a:t>his loneliness, fear, rage and </a:t>
            </a:r>
            <a:r>
              <a:rPr lang="en-US" sz="3200" b="1" dirty="0"/>
              <a:t>mom’s meager </a:t>
            </a:r>
            <a:r>
              <a:rPr lang="en-US" sz="3200" b="1" dirty="0" smtClean="0"/>
              <a:t>salary and limited love</a:t>
            </a:r>
            <a:endParaRPr lang="en-US" sz="3200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115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Truant – Vinny      Revisited </a:t>
            </a:r>
            <a:r>
              <a:rPr lang="en-US" dirty="0" smtClean="0"/>
              <a:t>1991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 a child his </a:t>
            </a:r>
            <a:r>
              <a:rPr lang="en-US" dirty="0"/>
              <a:t>imagined destiny </a:t>
            </a:r>
            <a:r>
              <a:rPr lang="en-US" dirty="0" smtClean="0"/>
              <a:t>was limited to what children think…but </a:t>
            </a:r>
            <a:r>
              <a:rPr lang="en-US" dirty="0"/>
              <a:t>it was not the one he thought</a:t>
            </a:r>
          </a:p>
          <a:p>
            <a:r>
              <a:rPr lang="en-US" dirty="0" smtClean="0"/>
              <a:t>As players, the “Stealth Path” he was traveling was not </a:t>
            </a:r>
            <a:r>
              <a:rPr lang="en-US" dirty="0" smtClean="0"/>
              <a:t>revealed to us… </a:t>
            </a:r>
            <a:r>
              <a:rPr lang="en-US" dirty="0"/>
              <a:t>leading to </a:t>
            </a:r>
            <a:r>
              <a:rPr lang="en-US" dirty="0" smtClean="0"/>
              <a:t>a disaster…and </a:t>
            </a:r>
            <a:r>
              <a:rPr lang="en-US" dirty="0"/>
              <a:t>we all participate eagerly thinking we had the solution</a:t>
            </a:r>
          </a:p>
          <a:p>
            <a:r>
              <a:rPr lang="en-US" dirty="0" smtClean="0"/>
              <a:t>What Vinny learns: </a:t>
            </a:r>
            <a:endParaRPr lang="en-US" dirty="0" smtClean="0"/>
          </a:p>
          <a:p>
            <a:pPr lvl="1"/>
            <a:r>
              <a:rPr lang="en-US" dirty="0" smtClean="0"/>
              <a:t>Mom’s expectations/demands </a:t>
            </a:r>
            <a:r>
              <a:rPr lang="en-US" dirty="0"/>
              <a:t>lead to </a:t>
            </a:r>
            <a:r>
              <a:rPr lang="en-US" dirty="0" smtClean="0"/>
              <a:t>rewards (attention/power) from </a:t>
            </a:r>
            <a:r>
              <a:rPr lang="en-US" dirty="0"/>
              <a:t>others</a:t>
            </a:r>
          </a:p>
          <a:p>
            <a:pPr lvl="1"/>
            <a:r>
              <a:rPr lang="en-US" dirty="0" smtClean="0"/>
              <a:t>Getting </a:t>
            </a:r>
            <a:r>
              <a:rPr lang="en-US" dirty="0"/>
              <a:t>something for nothing</a:t>
            </a:r>
          </a:p>
          <a:p>
            <a:pPr lvl="1"/>
            <a:r>
              <a:rPr lang="en-US" dirty="0" smtClean="0"/>
              <a:t>Being </a:t>
            </a:r>
            <a:r>
              <a:rPr lang="en-US" dirty="0"/>
              <a:t>independent make you feel </a:t>
            </a:r>
            <a:r>
              <a:rPr lang="en-US" dirty="0" smtClean="0"/>
              <a:t>powerful</a:t>
            </a:r>
            <a:endParaRPr lang="en-US" dirty="0" smtClean="0"/>
          </a:p>
          <a:p>
            <a:pPr lvl="1"/>
            <a:r>
              <a:rPr lang="en-US" dirty="0" smtClean="0"/>
              <a:t>Using your “mom’s incompetence” to get </a:t>
            </a:r>
            <a:r>
              <a:rPr lang="en-US" dirty="0" smtClean="0"/>
              <a:t>attention…your only </a:t>
            </a:r>
            <a:r>
              <a:rPr lang="en-US" dirty="0" smtClean="0"/>
              <a:t>hope for salvation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6096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48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Guiding Principle 3: The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3" y="1825625"/>
            <a:ext cx="11487150" cy="435133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3600" dirty="0"/>
              <a:t>Trauma is a body-mind </a:t>
            </a:r>
            <a:r>
              <a:rPr lang="en-US" sz="3600" b="1" u="sng" dirty="0"/>
              <a:t>transformation</a:t>
            </a:r>
            <a:r>
              <a:rPr lang="en-US" sz="3600" dirty="0"/>
              <a:t> resulting from </a:t>
            </a:r>
          </a:p>
          <a:p>
            <a:pPr lvl="1"/>
            <a:r>
              <a:rPr lang="en-US" sz="3600" dirty="0"/>
              <a:t>an event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experienced by</a:t>
            </a:r>
            <a:r>
              <a:rPr lang="en-US" sz="3600" dirty="0"/>
              <a:t> an individual </a:t>
            </a:r>
          </a:p>
          <a:p>
            <a:pPr lvl="1"/>
            <a:r>
              <a:rPr lang="en-US" sz="3600" dirty="0"/>
              <a:t>as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threatening </a:t>
            </a:r>
            <a:r>
              <a:rPr lang="en-US" sz="3600" dirty="0"/>
              <a:t>(survival),</a:t>
            </a:r>
          </a:p>
          <a:p>
            <a:pPr lvl="1"/>
            <a:r>
              <a:rPr lang="en-US" sz="3600" dirty="0"/>
              <a:t>as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devastating</a:t>
            </a:r>
            <a:r>
              <a:rPr lang="en-US" sz="3600" b="1" dirty="0"/>
              <a:t> </a:t>
            </a:r>
            <a:r>
              <a:rPr lang="en-US" sz="3600" dirty="0"/>
              <a:t>(helpless) and </a:t>
            </a:r>
          </a:p>
          <a:p>
            <a:pPr lvl="1"/>
            <a:r>
              <a:rPr lang="en-US" sz="3600" dirty="0"/>
              <a:t>as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overwhelming</a:t>
            </a:r>
            <a:r>
              <a:rPr lang="en-US" sz="3600" dirty="0"/>
              <a:t> (hopeless), and by which </a:t>
            </a:r>
          </a:p>
          <a:p>
            <a:pPr lvl="1"/>
            <a:r>
              <a:rPr lang="en-US" sz="3600" dirty="0"/>
              <a:t>the individual’s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view is significantly altered </a:t>
            </a:r>
            <a:r>
              <a:rPr lang="en-US" sz="3600" dirty="0">
                <a:solidFill>
                  <a:srgbClr val="FFFF00"/>
                </a:solidFill>
              </a:rPr>
              <a:t>physically, psychologically and behaviorally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3943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  - Bessel Van Der </a:t>
            </a:r>
            <a:r>
              <a:rPr lang="en-US" dirty="0" err="1"/>
              <a:t>Kolk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Your brain on trauma</a:t>
            </a:r>
          </a:p>
          <a:p>
            <a:pPr lvl="1"/>
            <a:r>
              <a:rPr lang="en-US" dirty="0"/>
              <a:t>Running for your life</a:t>
            </a:r>
          </a:p>
          <a:p>
            <a:pPr lvl="1"/>
            <a:r>
              <a:rPr lang="en-US" dirty="0" smtClean="0"/>
              <a:t>Loosing </a:t>
            </a:r>
            <a:r>
              <a:rPr lang="en-US" dirty="0"/>
              <a:t>your body, loosing yourself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minds of </a:t>
            </a:r>
            <a:r>
              <a:rPr lang="en-US" dirty="0" smtClean="0"/>
              <a:t>children</a:t>
            </a:r>
            <a:endParaRPr lang="en-US" dirty="0"/>
          </a:p>
          <a:p>
            <a:pPr lvl="1"/>
            <a:r>
              <a:rPr lang="en-US" dirty="0"/>
              <a:t>Understanding the power of being trapped in a relationship</a:t>
            </a:r>
          </a:p>
          <a:p>
            <a:pPr lvl="1"/>
            <a:r>
              <a:rPr lang="en-US" dirty="0"/>
              <a:t>Developmental Trauma: the hidden </a:t>
            </a:r>
            <a:r>
              <a:rPr lang="en-US" dirty="0" smtClean="0"/>
              <a:t>epidemic for children with disabilities.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1054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Child who could not speak English…..shame… shame… shame…</a:t>
            </a:r>
          </a:p>
          <a:p>
            <a:endParaRPr lang="en-US" dirty="0"/>
          </a:p>
          <a:p>
            <a:r>
              <a:rPr lang="en-US" dirty="0"/>
              <a:t>Built upon and compensated…… perhaps because he was resilient or the family environment was supportive enough. </a:t>
            </a:r>
          </a:p>
        </p:txBody>
      </p:sp>
    </p:spTree>
    <p:extLst>
      <p:ext uri="{BB962C8B-B14F-4D97-AF65-F5344CB8AC3E}">
        <p14:creationId xmlns:p14="http://schemas.microsoft.com/office/powerpoint/2010/main" val="352572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Caveat: Trauma is an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Trauma can be manifested in many ways</a:t>
            </a:r>
          </a:p>
          <a:p>
            <a:pPr lvl="1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Event </a:t>
            </a:r>
            <a:r>
              <a:rPr lang="en-US" sz="3200" dirty="0"/>
              <a:t>– Nine Eleven</a:t>
            </a:r>
          </a:p>
          <a:p>
            <a:pPr lvl="1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Historical Perspective </a:t>
            </a:r>
            <a:r>
              <a:rPr lang="en-US" sz="3200" dirty="0"/>
              <a:t>-  The 14 year old Barbie</a:t>
            </a:r>
          </a:p>
          <a:p>
            <a:pPr lvl="1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Sensitivity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-  The 6 year old non-English speaking student</a:t>
            </a:r>
          </a:p>
          <a:p>
            <a:pPr lvl="1"/>
            <a:r>
              <a:rPr lang="en-US" sz="3200" dirty="0"/>
              <a:t>In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contrast</a:t>
            </a:r>
            <a:r>
              <a:rPr lang="en-US" sz="3200" b="1" dirty="0"/>
              <a:t> </a:t>
            </a:r>
            <a:r>
              <a:rPr lang="en-US" sz="3200" dirty="0"/>
              <a:t>to what is familiar – The Slaughter House</a:t>
            </a:r>
          </a:p>
          <a:p>
            <a:pPr lvl="1"/>
            <a:endParaRPr lang="en-US" sz="3200" dirty="0"/>
          </a:p>
          <a:p>
            <a:r>
              <a:rPr lang="en-US" sz="3200" dirty="0"/>
              <a:t>The interplay between the person and the event determines the effect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15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28016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Trauma as Life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0120"/>
            <a:ext cx="10515600" cy="569671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LIVING THE LIFE OF AN ADULT AS A CHILD</a:t>
            </a:r>
          </a:p>
          <a:p>
            <a:pPr lvl="1"/>
            <a:r>
              <a:rPr lang="en-US" dirty="0"/>
              <a:t>Five examples:	</a:t>
            </a:r>
          </a:p>
          <a:p>
            <a:r>
              <a:rPr lang="en-US" b="1" dirty="0" smtClean="0"/>
              <a:t>Billy</a:t>
            </a:r>
            <a:r>
              <a:rPr lang="en-US" dirty="0" smtClean="0"/>
              <a:t> </a:t>
            </a:r>
            <a:r>
              <a:rPr lang="en-US" dirty="0"/>
              <a:t>(Sensory reactivity &amp; pot use) Smoking in the bedroom</a:t>
            </a:r>
          </a:p>
          <a:p>
            <a:r>
              <a:rPr lang="en-US" b="1" dirty="0" smtClean="0"/>
              <a:t>Vinny</a:t>
            </a:r>
            <a:r>
              <a:rPr lang="en-US" dirty="0" smtClean="0"/>
              <a:t> </a:t>
            </a:r>
            <a:r>
              <a:rPr lang="en-US" dirty="0"/>
              <a:t>(Physical abuse, neglect and early criminal behavior)  Smoking in the boy’s room</a:t>
            </a:r>
          </a:p>
          <a:p>
            <a:r>
              <a:rPr lang="en-US" b="1" dirty="0"/>
              <a:t>Becky</a:t>
            </a:r>
            <a:r>
              <a:rPr lang="en-US" dirty="0"/>
              <a:t> (Institutional Sexual Abuse) “Smoking” in the </a:t>
            </a:r>
            <a:r>
              <a:rPr lang="en-US" dirty="0" smtClean="0"/>
              <a:t>classroom</a:t>
            </a:r>
            <a:endParaRPr lang="en-US" dirty="0"/>
          </a:p>
          <a:p>
            <a:r>
              <a:rPr lang="en-US" b="1" dirty="0"/>
              <a:t>Deana</a:t>
            </a:r>
            <a:r>
              <a:rPr lang="en-US" dirty="0"/>
              <a:t> (Borderline and manic</a:t>
            </a:r>
            <a:r>
              <a:rPr lang="en-US" dirty="0" smtClean="0"/>
              <a:t>) Smoking everything and a lot!</a:t>
            </a:r>
            <a:endParaRPr lang="en-US" dirty="0"/>
          </a:p>
          <a:p>
            <a:r>
              <a:rPr lang="en-US" b="1" dirty="0" smtClean="0"/>
              <a:t>Patty</a:t>
            </a:r>
            <a:r>
              <a:rPr lang="en-US" dirty="0" smtClean="0"/>
              <a:t> </a:t>
            </a:r>
            <a:r>
              <a:rPr lang="en-US" dirty="0"/>
              <a:t>(mom’s illness and sibling rivalry</a:t>
            </a:r>
            <a:r>
              <a:rPr lang="en-US" dirty="0" smtClean="0"/>
              <a:t>) Constantly looking for love and </a:t>
            </a:r>
            <a:r>
              <a:rPr lang="en-US" dirty="0" smtClean="0"/>
              <a:t>safety – No time to </a:t>
            </a:r>
            <a:r>
              <a:rPr lang="en-US" dirty="0" smtClean="0"/>
              <a:t>smoking</a:t>
            </a:r>
            <a:endParaRPr lang="en-US" dirty="0"/>
          </a:p>
          <a:p>
            <a:r>
              <a:rPr lang="en-US" dirty="0"/>
              <a:t>RESULT: REPEATING A BEHAVIOR CYCLE THAT DEFENDS AGAINST FEAR</a:t>
            </a:r>
          </a:p>
          <a:p>
            <a:pPr lvl="1"/>
            <a:r>
              <a:rPr lang="en-US" dirty="0"/>
              <a:t>Entitlement as a defense against </a:t>
            </a:r>
            <a:r>
              <a:rPr lang="en-US" dirty="0" err="1" smtClean="0"/>
              <a:t>loneliness,and</a:t>
            </a:r>
            <a:r>
              <a:rPr lang="en-US" dirty="0" smtClean="0"/>
              <a:t> </a:t>
            </a:r>
            <a:r>
              <a:rPr lang="en-US" dirty="0"/>
              <a:t>working over time to be significant, effective AND WHOLE </a:t>
            </a:r>
          </a:p>
        </p:txBody>
      </p:sp>
    </p:spTree>
    <p:extLst>
      <p:ext uri="{BB962C8B-B14F-4D97-AF65-F5344CB8AC3E}">
        <p14:creationId xmlns:p14="http://schemas.microsoft.com/office/powerpoint/2010/main" val="10869805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BRAIN FUNCTION INVOLVED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065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New Approach – Brain Function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50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TOP DOWN VIEW</a:t>
            </a:r>
          </a:p>
          <a:p>
            <a:endParaRPr lang="en-US" sz="4400" dirty="0"/>
          </a:p>
          <a:p>
            <a:r>
              <a:rPr lang="en-US" sz="4400" dirty="0"/>
              <a:t>Cognitive Brain – Pre-frontal Cortex </a:t>
            </a:r>
          </a:p>
          <a:p>
            <a:endParaRPr lang="en-US" sz="4400" dirty="0"/>
          </a:p>
          <a:p>
            <a:r>
              <a:rPr lang="en-US" sz="4400" dirty="0"/>
              <a:t>Mammalian Brain – Limbic System</a:t>
            </a:r>
          </a:p>
          <a:p>
            <a:endParaRPr lang="en-US" sz="4400" dirty="0"/>
          </a:p>
          <a:p>
            <a:r>
              <a:rPr lang="en-US" sz="4400" dirty="0"/>
              <a:t>Reptilian Brain – Brain Stem</a:t>
            </a:r>
          </a:p>
          <a:p>
            <a:pPr lvl="1"/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4582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Brain Function Focus – BOTTOM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325564"/>
            <a:ext cx="11375136" cy="5115624"/>
          </a:xfrm>
        </p:spPr>
        <p:txBody>
          <a:bodyPr>
            <a:normAutofit/>
          </a:bodyPr>
          <a:lstStyle/>
          <a:p>
            <a:r>
              <a:rPr lang="en-US" dirty="0"/>
              <a:t>Reptilian Brain</a:t>
            </a:r>
          </a:p>
          <a:p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Elements: Brainstem, Thalamus, Hypothalamus, Sensory-Motor Cortex, Cerebellum</a:t>
            </a:r>
          </a:p>
          <a:p>
            <a:r>
              <a:rPr lang="en-US" dirty="0"/>
              <a:t>Functions:</a:t>
            </a:r>
          </a:p>
          <a:p>
            <a:pPr lvl="1"/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Sensing-Doing</a:t>
            </a:r>
            <a:r>
              <a:rPr lang="en-US" sz="2800" dirty="0"/>
              <a:t> (sensory-motor Cortex) </a:t>
            </a:r>
          </a:p>
          <a:p>
            <a:pPr lvl="1"/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Autonomic Nervous System </a:t>
            </a:r>
            <a:r>
              <a:rPr lang="en-US" sz="2800" dirty="0"/>
              <a:t>(Metabolism, Homeostasis)</a:t>
            </a:r>
          </a:p>
          <a:p>
            <a:pPr lvl="1"/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Actions </a:t>
            </a:r>
            <a:r>
              <a:rPr lang="en-US" sz="2800" dirty="0"/>
              <a:t>(sleeping, eating, drinking, eliminating, respiring, perspiring, reproducing)</a:t>
            </a:r>
          </a:p>
          <a:p>
            <a:pPr lvl="1"/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Conditioning/Patterning</a:t>
            </a:r>
            <a:r>
              <a:rPr lang="en-US" sz="2800" dirty="0"/>
              <a:t> without permission: focusing, seeking/hunting, watching, tracking, sorting, selecting, associating, learning based on approach (pleasure) and/or avoidance (pain)/protecting</a:t>
            </a:r>
          </a:p>
          <a:p>
            <a:r>
              <a:rPr lang="en-US" dirty="0"/>
              <a:t>Hard-wired to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SURVIVE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818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92" y="0"/>
            <a:ext cx="11740896" cy="1325563"/>
          </a:xfrm>
        </p:spPr>
        <p:txBody>
          <a:bodyPr>
            <a:noAutofit/>
          </a:bodyPr>
          <a:lstStyle/>
          <a:p>
            <a:r>
              <a:rPr lang="en-US" sz="5400" dirty="0"/>
              <a:t>Brain Function Focus – BOTTOM 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" y="1207008"/>
            <a:ext cx="11948160" cy="56509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5200" b="1" u="sng" dirty="0"/>
              <a:t>Mammalian Brain</a:t>
            </a:r>
          </a:p>
          <a:p>
            <a:pPr marL="0" indent="0">
              <a:buNone/>
            </a:pPr>
            <a:r>
              <a:rPr lang="en-US" sz="26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</a:t>
            </a:r>
            <a:r>
              <a:rPr lang="en-US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Limbic System (Hippocampus/Amygdala)</a:t>
            </a:r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5200" u="sng" dirty="0"/>
              <a:t>Brain Functions</a:t>
            </a:r>
            <a:r>
              <a:rPr lang="en-US" sz="5200" dirty="0"/>
              <a:t>:</a:t>
            </a:r>
          </a:p>
          <a:p>
            <a:pPr lvl="1"/>
            <a:r>
              <a:rPr lang="en-US" sz="5200" dirty="0"/>
              <a:t>Valuing &amp; Believing</a:t>
            </a:r>
          </a:p>
          <a:p>
            <a:pPr lvl="1"/>
            <a:r>
              <a:rPr lang="en-US" sz="5200" dirty="0"/>
              <a:t>Feeling, Judging &amp; Managing Emotions</a:t>
            </a:r>
          </a:p>
          <a:p>
            <a:pPr lvl="1"/>
            <a:r>
              <a:rPr lang="en-US" sz="5200" dirty="0"/>
              <a:t>Attachment</a:t>
            </a:r>
          </a:p>
          <a:p>
            <a:pPr lvl="1"/>
            <a:r>
              <a:rPr lang="en-US" sz="5200" dirty="0"/>
              <a:t>Immediate Memory</a:t>
            </a:r>
          </a:p>
          <a:p>
            <a:pPr lvl="1"/>
            <a:r>
              <a:rPr lang="en-US" sz="5200" dirty="0"/>
              <a:t>Sense of Self</a:t>
            </a:r>
          </a:p>
          <a:p>
            <a:pPr lvl="1"/>
            <a:endParaRPr lang="en-US" sz="5200" dirty="0"/>
          </a:p>
          <a:p>
            <a:pPr marL="0" indent="0">
              <a:buNone/>
            </a:pPr>
            <a:r>
              <a:rPr lang="en-US" sz="5200" dirty="0"/>
              <a:t>Hard-wired to worry and to have a motive to SURVIVE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463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Brain Function Focus – BOTTOM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231392"/>
            <a:ext cx="11826240" cy="57607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5200" b="1" u="sng" dirty="0"/>
              <a:t>Cognitive (Human) Brain</a:t>
            </a:r>
          </a:p>
          <a:p>
            <a:pPr marL="0" indent="0">
              <a:buNone/>
            </a:pPr>
            <a:r>
              <a:rPr lang="en-US" sz="23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Brain Elements</a:t>
            </a:r>
            <a:r>
              <a:rPr lang="en-US" sz="23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3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Pre-frontal Cortex</a:t>
            </a:r>
          </a:p>
          <a:p>
            <a:pPr marL="0" indent="0">
              <a:buNone/>
            </a:pPr>
            <a:endParaRPr lang="en-US" sz="5200" dirty="0"/>
          </a:p>
          <a:p>
            <a:pPr marL="0" indent="0">
              <a:buNone/>
            </a:pPr>
            <a:r>
              <a:rPr lang="en-US" sz="5200" b="1" u="sng" dirty="0"/>
              <a:t>Brain Functions</a:t>
            </a:r>
            <a:r>
              <a:rPr lang="en-US" sz="5200" dirty="0"/>
              <a:t>:</a:t>
            </a:r>
          </a:p>
          <a:p>
            <a:pPr lvl="1"/>
            <a:r>
              <a:rPr lang="en-US" sz="5200" dirty="0"/>
              <a:t>Knowing – Learning/Remembering (content)</a:t>
            </a:r>
          </a:p>
          <a:p>
            <a:pPr lvl="1"/>
            <a:r>
              <a:rPr lang="en-US" sz="5200" dirty="0"/>
              <a:t>Thinking – Learning/Remembering (process)</a:t>
            </a:r>
          </a:p>
          <a:p>
            <a:pPr lvl="1"/>
            <a:r>
              <a:rPr lang="en-US" sz="5200" dirty="0"/>
              <a:t>Speaking (describing)</a:t>
            </a:r>
          </a:p>
          <a:p>
            <a:pPr lvl="1"/>
            <a:r>
              <a:rPr lang="en-US" sz="5200" dirty="0"/>
              <a:t>Expecting &amp; Demanding (Choosing goal formation and acquisition)</a:t>
            </a:r>
          </a:p>
          <a:p>
            <a:pPr lvl="1"/>
            <a:endParaRPr lang="en-US" sz="4700" dirty="0"/>
          </a:p>
          <a:p>
            <a:pPr marL="0" indent="0">
              <a:buNone/>
            </a:pPr>
            <a:r>
              <a:rPr lang="en-US" sz="4700" dirty="0"/>
              <a:t>Hard-wired to have and execute a plan to </a:t>
            </a:r>
            <a:r>
              <a:rPr lang="en-US" sz="4700" b="1" dirty="0"/>
              <a:t>SURVIVE</a:t>
            </a:r>
          </a:p>
          <a:p>
            <a:pPr lvl="1"/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084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New Approach – How does the Brain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6" y="1414272"/>
            <a:ext cx="11253216" cy="51328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 ORDER OF DEVELOPMENT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Reptilian Brain – sets the physiological foundation. </a:t>
            </a:r>
          </a:p>
          <a:p>
            <a:pPr lvl="1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SURVIVAL</a:t>
            </a:r>
          </a:p>
          <a:p>
            <a:endParaRPr lang="en-US" dirty="0"/>
          </a:p>
          <a:p>
            <a:r>
              <a:rPr lang="en-US" dirty="0"/>
              <a:t>Mammalian Brain - Brings judgement, motives, choice and attachment.  </a:t>
            </a:r>
          </a:p>
          <a:p>
            <a:pPr lvl="1"/>
            <a:r>
              <a:rPr lang="en-US" dirty="0"/>
              <a:t>Quality of Life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STANDARD</a:t>
            </a:r>
          </a:p>
          <a:p>
            <a:endParaRPr lang="en-US" dirty="0"/>
          </a:p>
          <a:p>
            <a:r>
              <a:rPr lang="en-US" dirty="0"/>
              <a:t>Cognitive Brain - brings rationality, understanding and language. </a:t>
            </a:r>
          </a:p>
          <a:p>
            <a:pPr lvl="1"/>
            <a:r>
              <a:rPr lang="en-US" dirty="0"/>
              <a:t>Creating a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</a:t>
            </a:r>
            <a:r>
              <a:rPr lang="en-US" dirty="0"/>
              <a:t> that help us Survive  “The story we tell ourselves”</a:t>
            </a:r>
          </a:p>
          <a:p>
            <a:endParaRPr lang="en-US" dirty="0"/>
          </a:p>
          <a:p>
            <a:r>
              <a:rPr lang="en-US" dirty="0"/>
              <a:t>The primitive becomes the default if the higher functions lapse.</a:t>
            </a:r>
          </a:p>
        </p:txBody>
      </p:sp>
    </p:spTree>
    <p:extLst>
      <p:ext uri="{BB962C8B-B14F-4D97-AF65-F5344CB8AC3E}">
        <p14:creationId xmlns:p14="http://schemas.microsoft.com/office/powerpoint/2010/main" val="1569148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/>
              <a:t>End of Part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7432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TRAUMA CHANGE THE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428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“The Body keeps the Score” Van Der </a:t>
            </a:r>
            <a:r>
              <a:rPr lang="en-US" dirty="0" err="1"/>
              <a:t>Kolk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/>
              <a:t>Trauma Resides in the mind and body</a:t>
            </a:r>
          </a:p>
          <a:p>
            <a:endParaRPr lang="en-US" sz="4400" dirty="0"/>
          </a:p>
          <a:p>
            <a:r>
              <a:rPr lang="en-US" sz="4400" dirty="0"/>
              <a:t>Trauma produces permanent neurological changes in the Brain</a:t>
            </a:r>
          </a:p>
          <a:p>
            <a:endParaRPr lang="en-US" sz="4400" dirty="0"/>
          </a:p>
          <a:p>
            <a:r>
              <a:rPr lang="en-US" sz="4400" dirty="0"/>
              <a:t>Trauma is stored in both the brain and muscles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554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5400" dirty="0"/>
              <a:t>Trauma and Youth-At-Risk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Running for your life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/>
              <a:t>Trauma causes one or more reactions:</a:t>
            </a:r>
          </a:p>
          <a:p>
            <a:pPr lvl="1"/>
            <a:r>
              <a:rPr lang="en-US" sz="3600" dirty="0"/>
              <a:t>Fight   (Example S&amp;N)  </a:t>
            </a:r>
          </a:p>
          <a:p>
            <a:pPr lvl="1"/>
            <a:r>
              <a:rPr lang="en-US" sz="3600" dirty="0"/>
              <a:t>Flight   </a:t>
            </a:r>
          </a:p>
          <a:p>
            <a:pPr lvl="1"/>
            <a:r>
              <a:rPr lang="en-US" sz="3600" dirty="0"/>
              <a:t>or Freeze  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…. It is what the Amygdala does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96629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6464"/>
            <a:ext cx="10515600" cy="4913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u="sng" dirty="0" smtClean="0"/>
              <a:t>Loosing the ability to Think Rationally and say 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Left Brain - Rational processing is suspended</a:t>
            </a:r>
          </a:p>
          <a:p>
            <a:endParaRPr lang="en-US" sz="4000" dirty="0" smtClean="0"/>
          </a:p>
          <a:p>
            <a:r>
              <a:rPr lang="en-US" sz="4000" dirty="0" smtClean="0"/>
              <a:t>Right </a:t>
            </a:r>
            <a:r>
              <a:rPr lang="en-US" sz="4000" dirty="0"/>
              <a:t>Brain - Intuitive Process functions</a:t>
            </a:r>
          </a:p>
          <a:p>
            <a:endParaRPr lang="en-US" sz="4000" dirty="0" smtClean="0"/>
          </a:p>
          <a:p>
            <a:r>
              <a:rPr lang="en-US" sz="4000" dirty="0" smtClean="0"/>
              <a:t>Language </a:t>
            </a:r>
            <a:r>
              <a:rPr lang="en-US" sz="4000" dirty="0"/>
              <a:t>areas are suspended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565162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/>
              <a:t>Numbness</a:t>
            </a:r>
            <a:r>
              <a:rPr lang="en-US" sz="4400" u="sng" dirty="0"/>
              <a:t> </a:t>
            </a:r>
          </a:p>
          <a:p>
            <a:r>
              <a:rPr lang="en-US" sz="4400" dirty="0"/>
              <a:t>The Big Freeze: Numbing to reduce fear/hurt</a:t>
            </a:r>
          </a:p>
          <a:p>
            <a:r>
              <a:rPr lang="en-US" sz="4400" dirty="0"/>
              <a:t>The Result is: Not being able to love or be loved </a:t>
            </a:r>
          </a:p>
        </p:txBody>
      </p:sp>
    </p:spTree>
    <p:extLst>
      <p:ext uri="{BB962C8B-B14F-4D97-AF65-F5344CB8AC3E}">
        <p14:creationId xmlns:p14="http://schemas.microsoft.com/office/powerpoint/2010/main" val="17891556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343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/>
              <a:t>Lost of Self </a:t>
            </a:r>
          </a:p>
          <a:p>
            <a:r>
              <a:rPr lang="en-US" sz="4400" dirty="0"/>
              <a:t>Not being able to control the outcome</a:t>
            </a:r>
          </a:p>
          <a:p>
            <a:r>
              <a:rPr lang="en-US" sz="4400" dirty="0"/>
              <a:t>Feeling terrified, dependent, excited and/enraged</a:t>
            </a:r>
          </a:p>
          <a:p>
            <a:r>
              <a:rPr lang="en-US" sz="4400" dirty="0"/>
              <a:t>Paralyzing shame they can’t control, and shame for the actions they took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477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b="1" u="sng" dirty="0"/>
              <a:t>Fundamental Perceptual Reorganization</a:t>
            </a:r>
            <a:r>
              <a:rPr lang="en-US" sz="4400" dirty="0"/>
              <a:t> 1 </a:t>
            </a:r>
          </a:p>
          <a:p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Reliving</a:t>
            </a:r>
            <a:r>
              <a:rPr lang="en-US" sz="4400" dirty="0"/>
              <a:t> over and over, being stuck in the same pattern they want to control</a:t>
            </a:r>
          </a:p>
          <a:p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Superimposing</a:t>
            </a:r>
            <a:r>
              <a:rPr lang="en-US" sz="4400" dirty="0"/>
              <a:t> the experience on other events, with the same perspective</a:t>
            </a:r>
          </a:p>
          <a:p>
            <a:r>
              <a:rPr lang="en-US" sz="4400" dirty="0"/>
              <a:t>Impossible for them to 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re-imagine</a:t>
            </a:r>
            <a:r>
              <a:rPr lang="en-US" sz="4400" dirty="0"/>
              <a:t> their life differently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206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b="1" u="sng" dirty="0"/>
              <a:t>Fundamental Perceptual Reorganization</a:t>
            </a:r>
            <a:r>
              <a:rPr lang="en-US" sz="4400" dirty="0"/>
              <a:t>  2</a:t>
            </a:r>
          </a:p>
          <a:p>
            <a:r>
              <a:rPr lang="en-US" sz="4400" dirty="0"/>
              <a:t>Reliving the trauma over and over 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reinforcing</a:t>
            </a:r>
            <a:r>
              <a:rPr lang="en-US" sz="4400" dirty="0"/>
              <a:t> the response  </a:t>
            </a:r>
          </a:p>
          <a:p>
            <a:r>
              <a:rPr lang="en-US" sz="4400" dirty="0"/>
              <a:t>Talking does not change the 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physical/hormonal response </a:t>
            </a:r>
            <a:r>
              <a:rPr lang="en-US" sz="4400" dirty="0"/>
              <a:t>of vigilant.  </a:t>
            </a:r>
          </a:p>
          <a:p>
            <a:r>
              <a:rPr lang="en-US" sz="4400" dirty="0"/>
              <a:t>Seeing 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danger everywhere </a:t>
            </a:r>
            <a:r>
              <a:rPr lang="en-US" sz="4400" dirty="0"/>
              <a:t>prompting fear of injury by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754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u="sng" dirty="0"/>
              <a:t>The Inescapable shock  - Learned helplessness</a:t>
            </a:r>
          </a:p>
          <a:p>
            <a:endParaRPr lang="en-US" sz="4400" dirty="0"/>
          </a:p>
          <a:p>
            <a:r>
              <a:rPr lang="en-US" sz="4400" dirty="0"/>
              <a:t>Not only do you repeat the response but</a:t>
            </a:r>
          </a:p>
          <a:p>
            <a:pPr marL="0" indent="0">
              <a:buNone/>
            </a:pPr>
            <a:r>
              <a:rPr lang="en-US" sz="4400" dirty="0"/>
              <a:t> </a:t>
            </a:r>
          </a:p>
          <a:p>
            <a:r>
              <a:rPr lang="en-US" sz="4800" dirty="0"/>
              <a:t>You seek refuge in what is familiar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558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 and Youth-At-Risk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144" y="1825625"/>
            <a:ext cx="1147267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u="sng" dirty="0"/>
              <a:t>Addicted to pain and pleasure   </a:t>
            </a:r>
          </a:p>
          <a:p>
            <a:r>
              <a:rPr lang="en-US" sz="3600" dirty="0"/>
              <a:t>The trauma provokes a person to get ready to survive over and over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(No Closure)</a:t>
            </a:r>
          </a:p>
          <a:p>
            <a:r>
              <a:rPr lang="en-US" sz="3600" dirty="0"/>
              <a:t>Re-experiencing the trauma provides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excitement</a:t>
            </a:r>
          </a:p>
          <a:p>
            <a:r>
              <a:rPr lang="en-US" sz="3600" dirty="0"/>
              <a:t>Without the trauma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life is boring</a:t>
            </a:r>
          </a:p>
          <a:p>
            <a:r>
              <a:rPr lang="en-US" sz="3600" dirty="0"/>
              <a:t>Need to compulsively repeat what is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familiar and exciting</a:t>
            </a:r>
          </a:p>
          <a:p>
            <a:r>
              <a:rPr lang="en-US" sz="3600" dirty="0"/>
              <a:t>Shame of knowing/doing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prevents</a:t>
            </a:r>
            <a:r>
              <a:rPr lang="en-US" sz="3600" dirty="0"/>
              <a:t> addressing the pattern (angry adult kid NPC)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470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8368"/>
            <a:ext cx="10515600" cy="5518595"/>
          </a:xfrm>
        </p:spPr>
        <p:txBody>
          <a:bodyPr>
            <a:normAutofit/>
          </a:bodyPr>
          <a:lstStyle/>
          <a:p>
            <a:r>
              <a:rPr lang="en-US" dirty="0" smtClean="0"/>
              <a:t>Patty  </a:t>
            </a:r>
            <a:r>
              <a:rPr lang="en-US" dirty="0"/>
              <a:t>-  </a:t>
            </a:r>
            <a:r>
              <a:rPr lang="en-US" dirty="0" smtClean="0"/>
              <a:t>neglected, abandonment </a:t>
            </a:r>
            <a:r>
              <a:rPr lang="en-US" dirty="0"/>
              <a:t>and caring for a dying </a:t>
            </a:r>
            <a:r>
              <a:rPr lang="en-US" dirty="0" smtClean="0"/>
              <a:t>mother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sz="3200" dirty="0" smtClean="0"/>
              <a:t>When Patty was 7:   </a:t>
            </a:r>
          </a:p>
          <a:p>
            <a:pPr lvl="2"/>
            <a:r>
              <a:rPr lang="en-US" sz="3200" dirty="0" smtClean="0"/>
              <a:t>Sister was 15 and Brother was 18</a:t>
            </a:r>
          </a:p>
          <a:p>
            <a:pPr lvl="2"/>
            <a:r>
              <a:rPr lang="en-US" sz="3200" dirty="0" smtClean="0"/>
              <a:t>Father left and did not visit with children – which meant Missy since the others were nearly adults.</a:t>
            </a:r>
          </a:p>
          <a:p>
            <a:pPr lvl="2"/>
            <a:r>
              <a:rPr lang="en-US" sz="3200" dirty="0" smtClean="0"/>
              <a:t>Mother worked full time</a:t>
            </a:r>
          </a:p>
          <a:p>
            <a:pPr lvl="2"/>
            <a:r>
              <a:rPr lang="en-US" sz="3200" dirty="0" smtClean="0"/>
              <a:t>Struggle to make ends meet</a:t>
            </a:r>
          </a:p>
          <a:p>
            <a:pPr lvl="2"/>
            <a:r>
              <a:rPr lang="en-US" sz="3200" dirty="0" smtClean="0"/>
              <a:t>Brother left</a:t>
            </a:r>
          </a:p>
        </p:txBody>
      </p:sp>
    </p:spTree>
    <p:extLst>
      <p:ext uri="{BB962C8B-B14F-4D97-AF65-F5344CB8AC3E}">
        <p14:creationId xmlns:p14="http://schemas.microsoft.com/office/powerpoint/2010/main" val="14868475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8368"/>
            <a:ext cx="10515600" cy="5518595"/>
          </a:xfrm>
        </p:spPr>
        <p:txBody>
          <a:bodyPr>
            <a:normAutofit/>
          </a:bodyPr>
          <a:lstStyle/>
          <a:p>
            <a:r>
              <a:rPr lang="en-US" dirty="0" smtClean="0"/>
              <a:t>Patty  </a:t>
            </a:r>
            <a:r>
              <a:rPr lang="en-US" dirty="0"/>
              <a:t>-  </a:t>
            </a:r>
            <a:r>
              <a:rPr lang="en-US" dirty="0" smtClean="0"/>
              <a:t>neglected, abandonment </a:t>
            </a:r>
            <a:r>
              <a:rPr lang="en-US" dirty="0"/>
              <a:t>and caring for a dying </a:t>
            </a:r>
            <a:r>
              <a:rPr lang="en-US" dirty="0" smtClean="0"/>
              <a:t>mother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Patty was 11</a:t>
            </a:r>
          </a:p>
          <a:p>
            <a:pPr lvl="2"/>
            <a:r>
              <a:rPr lang="en-US" sz="2400" dirty="0" smtClean="0"/>
              <a:t>Sister left</a:t>
            </a:r>
          </a:p>
          <a:p>
            <a:pPr lvl="2"/>
            <a:r>
              <a:rPr lang="en-US" sz="2400" dirty="0" smtClean="0"/>
              <a:t>Mom got a serious illness</a:t>
            </a:r>
          </a:p>
          <a:p>
            <a:pPr lvl="2"/>
            <a:r>
              <a:rPr lang="en-US" sz="2400" dirty="0" smtClean="0"/>
              <a:t>Missy started taking care of her mother often missing school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Patty was between 12 and 16</a:t>
            </a:r>
          </a:p>
          <a:p>
            <a:pPr lvl="2"/>
            <a:r>
              <a:rPr lang="en-US" sz="2400" dirty="0" smtClean="0"/>
              <a:t>Mom and Missy moved several times including out of state</a:t>
            </a:r>
          </a:p>
          <a:p>
            <a:pPr lvl="2"/>
            <a:r>
              <a:rPr lang="en-US" sz="2400" dirty="0" smtClean="0"/>
              <a:t>Missy was a position of having to start all over again with friends and schools</a:t>
            </a:r>
          </a:p>
          <a:p>
            <a:pPr lvl="2"/>
            <a:r>
              <a:rPr lang="en-US" sz="2400" dirty="0" smtClean="0"/>
              <a:t>Mom had several more operations and Missy had to take care </a:t>
            </a:r>
          </a:p>
          <a:p>
            <a:pPr lvl="2"/>
            <a:r>
              <a:rPr lang="en-US" sz="2400" dirty="0" smtClean="0"/>
              <a:t>Mom was often dating and would leave Missy alone for several hours</a:t>
            </a:r>
          </a:p>
          <a:p>
            <a:pPr lvl="2"/>
            <a:r>
              <a:rPr lang="en-US" sz="2400" dirty="0" smtClean="0"/>
              <a:t>The Older Siblings </a:t>
            </a:r>
            <a:r>
              <a:rPr lang="en-US" sz="2400" dirty="0" smtClean="0"/>
              <a:t>did not help</a:t>
            </a:r>
          </a:p>
        </p:txBody>
      </p:sp>
    </p:spTree>
    <p:extLst>
      <p:ext uri="{BB962C8B-B14F-4D97-AF65-F5344CB8AC3E}">
        <p14:creationId xmlns:p14="http://schemas.microsoft.com/office/powerpoint/2010/main" val="20857587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8368"/>
            <a:ext cx="10515600" cy="55185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Patty  </a:t>
            </a:r>
            <a:r>
              <a:rPr lang="en-US" dirty="0"/>
              <a:t>-  </a:t>
            </a:r>
            <a:r>
              <a:rPr lang="en-US" dirty="0" smtClean="0"/>
              <a:t>neglected, abandonment </a:t>
            </a:r>
            <a:r>
              <a:rPr lang="en-US" dirty="0"/>
              <a:t>and caring for a dying </a:t>
            </a:r>
            <a:r>
              <a:rPr lang="en-US" dirty="0" smtClean="0"/>
              <a:t>mother</a:t>
            </a:r>
          </a:p>
          <a:p>
            <a:pPr lvl="1"/>
            <a:endParaRPr lang="en-US" dirty="0" smtClean="0"/>
          </a:p>
          <a:p>
            <a:pPr lvl="1"/>
            <a:r>
              <a:rPr lang="en-US" sz="2800" dirty="0" smtClean="0"/>
              <a:t>When Patty between 18 and 20</a:t>
            </a:r>
          </a:p>
          <a:p>
            <a:pPr lvl="2"/>
            <a:r>
              <a:rPr lang="en-US" sz="2800" dirty="0"/>
              <a:t>Had to leave college after Freshman Year to take care of a dying mother</a:t>
            </a:r>
          </a:p>
          <a:p>
            <a:pPr lvl="2"/>
            <a:r>
              <a:rPr lang="en-US" sz="2800" dirty="0" smtClean="0"/>
              <a:t>Mom </a:t>
            </a:r>
            <a:r>
              <a:rPr lang="en-US" sz="2800" dirty="0" smtClean="0"/>
              <a:t>died</a:t>
            </a:r>
          </a:p>
          <a:p>
            <a:pPr lvl="2"/>
            <a:r>
              <a:rPr lang="en-US" sz="2800" dirty="0" smtClean="0"/>
              <a:t>Lost of home/house</a:t>
            </a:r>
            <a:endParaRPr lang="en-US" sz="2800" dirty="0" smtClean="0"/>
          </a:p>
          <a:p>
            <a:pPr lvl="2"/>
            <a:r>
              <a:rPr lang="en-US" sz="2800" dirty="0" smtClean="0"/>
              <a:t>Siblings abandoned her and refused to provide her shelter</a:t>
            </a:r>
          </a:p>
          <a:p>
            <a:pPr lvl="2"/>
            <a:r>
              <a:rPr lang="en-US" sz="2800" dirty="0" smtClean="0"/>
              <a:t>Had no resources or funding</a:t>
            </a:r>
          </a:p>
          <a:p>
            <a:pPr lvl="2"/>
            <a:r>
              <a:rPr lang="en-US" sz="2800" dirty="0" smtClean="0"/>
              <a:t>Was totally on her own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25 years later she still lives in fear every day, struggling against abandonment, She is still running for her life, running to find connection and safety…. Afraid she will die alone.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007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771" y="658368"/>
            <a:ext cx="10743605" cy="55185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Billy – Sensory overstimulation.  He is never wrong even when he’s right. Smoking in the bedroom.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Billy is a 16 year old going on 11</a:t>
            </a:r>
          </a:p>
          <a:p>
            <a:pPr marL="0" indent="0">
              <a:buNone/>
            </a:pPr>
            <a:r>
              <a:rPr lang="en-US" dirty="0" smtClean="0"/>
              <a:t>Has </a:t>
            </a:r>
            <a:r>
              <a:rPr lang="en-US" dirty="0" smtClean="0"/>
              <a:t>unrealistic goals</a:t>
            </a:r>
          </a:p>
          <a:p>
            <a:pPr marL="0" indent="0">
              <a:buNone/>
            </a:pPr>
            <a:r>
              <a:rPr lang="en-US" dirty="0" smtClean="0"/>
              <a:t>Is </a:t>
            </a:r>
            <a:r>
              <a:rPr lang="en-US" dirty="0" smtClean="0"/>
              <a:t>constantly leaving school in the middle of the day with friends</a:t>
            </a:r>
          </a:p>
          <a:p>
            <a:pPr marL="0" indent="0">
              <a:buNone/>
            </a:pPr>
            <a:r>
              <a:rPr lang="en-US" dirty="0" smtClean="0"/>
              <a:t>Is </a:t>
            </a:r>
            <a:r>
              <a:rPr lang="en-US" dirty="0" smtClean="0"/>
              <a:t>constantly smoking pot with his friends in his </a:t>
            </a:r>
            <a:r>
              <a:rPr lang="en-US" dirty="0" smtClean="0"/>
              <a:t>house while parents at work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Is </a:t>
            </a:r>
            <a:r>
              <a:rPr lang="en-US" dirty="0" smtClean="0"/>
              <a:t>temperamental and violent if </a:t>
            </a:r>
            <a:r>
              <a:rPr lang="en-US" dirty="0" smtClean="0"/>
              <a:t>confronted by parents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Has </a:t>
            </a:r>
            <a:r>
              <a:rPr lang="en-US" dirty="0" smtClean="0"/>
              <a:t>had ongoing problems academically</a:t>
            </a:r>
          </a:p>
          <a:p>
            <a:pPr marL="0" indent="0">
              <a:buNone/>
            </a:pPr>
            <a:r>
              <a:rPr lang="en-US" dirty="0" smtClean="0"/>
              <a:t>Prior </a:t>
            </a:r>
            <a:r>
              <a:rPr lang="en-US" dirty="0" smtClean="0"/>
              <a:t>to ten years of age appeared to function ok in school</a:t>
            </a:r>
          </a:p>
          <a:p>
            <a:pPr marL="0" indent="0">
              <a:buNone/>
            </a:pPr>
            <a:r>
              <a:rPr lang="en-US" dirty="0" smtClean="0"/>
              <a:t>Prior </a:t>
            </a:r>
            <a:r>
              <a:rPr lang="en-US" dirty="0" smtClean="0"/>
              <a:t>to ten, he </a:t>
            </a:r>
            <a:r>
              <a:rPr lang="en-US" dirty="0" smtClean="0"/>
              <a:t>reported to function </a:t>
            </a:r>
            <a:r>
              <a:rPr lang="en-US" dirty="0" smtClean="0"/>
              <a:t>well at </a:t>
            </a:r>
            <a:r>
              <a:rPr lang="en-US" dirty="0" smtClean="0"/>
              <a:t>home (composing/playing music)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Overly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Sensitive - Overly Praised – Not Wanting Boundaries – Alternate Reality</a:t>
            </a:r>
          </a:p>
        </p:txBody>
      </p:sp>
    </p:spTree>
    <p:extLst>
      <p:ext uri="{BB962C8B-B14F-4D97-AF65-F5344CB8AC3E}">
        <p14:creationId xmlns:p14="http://schemas.microsoft.com/office/powerpoint/2010/main" val="28627077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5000" dirty="0">
                <a:solidFill>
                  <a:srgbClr val="FFC000"/>
                </a:solidFill>
              </a:rPr>
              <a:t>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Exploring the realities of Truancy  -  Micro Strategies</a:t>
            </a:r>
          </a:p>
        </p:txBody>
      </p:sp>
    </p:spTree>
    <p:extLst>
      <p:ext uri="{BB962C8B-B14F-4D97-AF65-F5344CB8AC3E}">
        <p14:creationId xmlns:p14="http://schemas.microsoft.com/office/powerpoint/2010/main" val="461102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1596"/>
          </a:xfrm>
        </p:spPr>
        <p:txBody>
          <a:bodyPr>
            <a:normAutofit fontScale="90000"/>
          </a:bodyPr>
          <a:lstStyle/>
          <a:p>
            <a:r>
              <a:rPr lang="en-US" dirty="0"/>
              <a:t>If something is “True” then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lvl="1"/>
            <a:r>
              <a:rPr lang="en-US" sz="4000" dirty="0" smtClean="0"/>
              <a:t>It is real</a:t>
            </a:r>
          </a:p>
          <a:p>
            <a:pPr lvl="1"/>
            <a:r>
              <a:rPr lang="en-US" sz="4000" dirty="0" smtClean="0"/>
              <a:t>It resonates</a:t>
            </a:r>
          </a:p>
          <a:p>
            <a:pPr lvl="1"/>
            <a:r>
              <a:rPr lang="en-US" sz="4000" dirty="0" smtClean="0"/>
              <a:t>It is true to form </a:t>
            </a:r>
          </a:p>
          <a:p>
            <a:pPr lvl="1"/>
            <a:r>
              <a:rPr lang="en-US" sz="4000" dirty="0" smtClean="0"/>
              <a:t>It fits</a:t>
            </a:r>
          </a:p>
          <a:p>
            <a:pPr lvl="1"/>
            <a:r>
              <a:rPr lang="en-US" sz="4000" dirty="0" smtClean="0"/>
              <a:t>It works</a:t>
            </a:r>
          </a:p>
          <a:p>
            <a:pPr lvl="1"/>
            <a:r>
              <a:rPr lang="en-US" sz="4000" dirty="0" smtClean="0"/>
              <a:t>It gets you the outcome you want</a:t>
            </a:r>
          </a:p>
          <a:p>
            <a:pPr lv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44293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7975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Would/Could</a:t>
            </a:r>
            <a:r>
              <a:rPr lang="en-US" dirty="0" smtClean="0"/>
              <a:t> Problem in what is true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423932"/>
              </p:ext>
            </p:extLst>
          </p:nvPr>
        </p:nvGraphicFramePr>
        <p:xfrm>
          <a:off x="3923071" y="2168013"/>
          <a:ext cx="4439265" cy="3318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40132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Three Next Steps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/>
              <a:t>MINDFULNESS - BODY MIND </a:t>
            </a:r>
            <a:r>
              <a:rPr lang="en-US" dirty="0" smtClean="0"/>
              <a:t>CONNECTION – Are they aware of reality and are they honest about what they see/understand</a:t>
            </a:r>
          </a:p>
          <a:p>
            <a:endParaRPr lang="en-US" dirty="0"/>
          </a:p>
          <a:p>
            <a:r>
              <a:rPr lang="en-US" dirty="0"/>
              <a:t>LIFE SPACE INTERVIEWING – CHECKING </a:t>
            </a:r>
            <a:r>
              <a:rPr lang="en-US" dirty="0" smtClean="0"/>
              <a:t>THE GOALS, </a:t>
            </a:r>
            <a:r>
              <a:rPr lang="en-US" dirty="0"/>
              <a:t>SKILLS AND </a:t>
            </a:r>
            <a:r>
              <a:rPr lang="en-US" dirty="0" smtClean="0"/>
              <a:t> MOTIVES OF THE YOUTH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DEALING  WITH THE DEFINITIONAL PROBLEM AND POWER DYNAMICS AMONG PLAYERS.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6168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The Features of Mindfulness – Top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048"/>
            <a:ext cx="10515600" cy="5498592"/>
          </a:xfrm>
        </p:spPr>
        <p:txBody>
          <a:bodyPr>
            <a:normAutofit/>
          </a:bodyPr>
          <a:lstStyle/>
          <a:p>
            <a:r>
              <a:rPr lang="en-US" sz="3600" dirty="0"/>
              <a:t>Top-down use of Mindfulness  Creating a sense of self, of being in charge, of making decision courageously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Developing the curious Third Person perspective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Developing the ability to observe without judgment and describe so that it is in line with reality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Developing the Mirror Neurons to develop empathy, sympathy and  reciprocity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178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The Features of Mindfulness – Bottom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146048"/>
            <a:ext cx="11484864" cy="5498592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Changing the physiology by creating a sense of calmness, centeredness and </a:t>
            </a:r>
            <a:r>
              <a:rPr lang="en-US" sz="4000" dirty="0" smtClean="0"/>
              <a:t>acceptance </a:t>
            </a:r>
            <a:r>
              <a:rPr lang="en-US" sz="4000" dirty="0"/>
              <a:t>(without judgement)</a:t>
            </a:r>
          </a:p>
          <a:p>
            <a:r>
              <a:rPr lang="en-US" sz="4400" dirty="0"/>
              <a:t>Using the breath to control the physiology - Serenity</a:t>
            </a:r>
          </a:p>
          <a:p>
            <a:r>
              <a:rPr lang="en-US" sz="4400" dirty="0"/>
              <a:t>Using the breath to control the tolerance of discomfort – Acceptance</a:t>
            </a:r>
          </a:p>
          <a:p>
            <a:r>
              <a:rPr lang="en-US" sz="4400" dirty="0"/>
              <a:t>You need to soothe the brain to tame the shame</a:t>
            </a:r>
          </a:p>
          <a:p>
            <a:r>
              <a:rPr lang="en-US" sz="4400" dirty="0"/>
              <a:t>This allows a sense of self to emerge</a:t>
            </a:r>
          </a:p>
          <a:p>
            <a:pPr marL="457200" lvl="1" indent="0">
              <a:buNone/>
            </a:pPr>
            <a:endParaRPr lang="en-US" sz="4000" dirty="0"/>
          </a:p>
          <a:p>
            <a:pPr lvl="1"/>
            <a:endParaRPr lang="en-US" sz="4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76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Space – a representation of goals, skills and motives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LIFE </a:t>
            </a:r>
            <a:r>
              <a:rPr lang="en-US" dirty="0"/>
              <a:t>SPACE INTERVIEWING – CHECKING </a:t>
            </a:r>
            <a:r>
              <a:rPr lang="en-US" dirty="0" smtClean="0"/>
              <a:t>GOALS, SKILLS </a:t>
            </a:r>
            <a:r>
              <a:rPr lang="en-US" dirty="0"/>
              <a:t>AND </a:t>
            </a:r>
            <a:r>
              <a:rPr lang="en-US" dirty="0" smtClean="0"/>
              <a:t>MOTIVES</a:t>
            </a:r>
            <a:endParaRPr lang="en-US" dirty="0"/>
          </a:p>
          <a:p>
            <a:pPr lvl="1"/>
            <a:r>
              <a:rPr lang="en-US" dirty="0"/>
              <a:t>And the </a:t>
            </a:r>
            <a:r>
              <a:rPr lang="en-US" dirty="0" smtClean="0"/>
              <a:t>OUTCOME (destiny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 smtClean="0"/>
              <a:t>What is the story we tell ourselves?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8791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Kurt Lewin – Force Field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8412" y="3259419"/>
            <a:ext cx="8946541" cy="1985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b="1" dirty="0" smtClean="0"/>
              <a:t>B = F(P+E)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462847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Lewin – Force Field Theory </a:t>
            </a:r>
            <a:br>
              <a:rPr lang="en-US" dirty="0" smtClean="0"/>
            </a:br>
            <a:r>
              <a:rPr lang="en-US" dirty="0" smtClean="0"/>
              <a:t>The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4170437" cy="4195481"/>
          </a:xfrm>
        </p:spPr>
        <p:txBody>
          <a:bodyPr/>
          <a:lstStyle/>
          <a:p>
            <a:r>
              <a:rPr lang="en-US" sz="2400" b="1" dirty="0" smtClean="0"/>
              <a:t>Sensory-Motor Region</a:t>
            </a:r>
          </a:p>
          <a:p>
            <a:pPr lvl="1"/>
            <a:r>
              <a:rPr lang="en-US" dirty="0" smtClean="0"/>
              <a:t>Perception</a:t>
            </a:r>
          </a:p>
          <a:p>
            <a:pPr lvl="1"/>
            <a:r>
              <a:rPr lang="en-US" dirty="0" smtClean="0"/>
              <a:t>Action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Tensions</a:t>
            </a:r>
          </a:p>
          <a:p>
            <a:pPr lvl="1"/>
            <a:r>
              <a:rPr lang="en-US" dirty="0" smtClean="0"/>
              <a:t>Physiological Needs</a:t>
            </a:r>
          </a:p>
          <a:p>
            <a:pPr lvl="1"/>
            <a:r>
              <a:rPr lang="en-US" dirty="0" smtClean="0"/>
              <a:t>Psychological Needs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114" y="2052918"/>
            <a:ext cx="3918718" cy="39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551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How do I get a cup of coffee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270415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Lewin – Force Field Theory </a:t>
            </a:r>
            <a:br>
              <a:rPr lang="en-US" dirty="0" smtClean="0"/>
            </a:br>
            <a:r>
              <a:rPr lang="en-US" dirty="0" smtClean="0"/>
              <a:t>The Psychological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59" y="2074183"/>
            <a:ext cx="3830195" cy="4195481"/>
          </a:xfrm>
        </p:spPr>
        <p:txBody>
          <a:bodyPr/>
          <a:lstStyle/>
          <a:p>
            <a:r>
              <a:rPr lang="en-US" sz="2400" b="1" dirty="0" smtClean="0"/>
              <a:t>Regions</a:t>
            </a:r>
          </a:p>
          <a:p>
            <a:pPr lvl="1"/>
            <a:r>
              <a:rPr lang="en-US" dirty="0" smtClean="0"/>
              <a:t>Psychological Fact</a:t>
            </a:r>
          </a:p>
          <a:p>
            <a:pPr lvl="1"/>
            <a:r>
              <a:rPr lang="en-US" sz="2000" dirty="0" smtClean="0"/>
              <a:t>Fluidity</a:t>
            </a:r>
          </a:p>
          <a:p>
            <a:pPr lvl="1"/>
            <a:r>
              <a:rPr lang="en-US" b="1" dirty="0" smtClean="0"/>
              <a:t>Barriers</a:t>
            </a:r>
            <a:endParaRPr lang="en-US" b="1" dirty="0"/>
          </a:p>
          <a:p>
            <a:r>
              <a:rPr lang="en-US" sz="2400" b="1" dirty="0" smtClean="0"/>
              <a:t>Valences</a:t>
            </a:r>
          </a:p>
          <a:p>
            <a:pPr lvl="1"/>
            <a:r>
              <a:rPr lang="en-US" dirty="0" err="1" smtClean="0"/>
              <a:t>Aproach</a:t>
            </a:r>
            <a:r>
              <a:rPr lang="en-US" dirty="0" smtClean="0"/>
              <a:t>/Avoidance +/-</a:t>
            </a:r>
          </a:p>
          <a:p>
            <a:pPr lvl="1"/>
            <a:r>
              <a:rPr lang="en-US" dirty="0" smtClean="0"/>
              <a:t>Intensity</a:t>
            </a:r>
          </a:p>
          <a:p>
            <a:r>
              <a:rPr lang="en-US" sz="2400" b="1" dirty="0" smtClean="0"/>
              <a:t>Path</a:t>
            </a:r>
          </a:p>
          <a:p>
            <a:r>
              <a:rPr lang="en-US" sz="2400" b="1" dirty="0" smtClean="0"/>
              <a:t>Locomotion</a:t>
            </a:r>
            <a:endParaRPr lang="en-US" sz="2400" b="1" dirty="0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27" y="2120728"/>
            <a:ext cx="6705317" cy="414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67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Space Interviewing  Finding out the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Remember, to the Youth truancy makes sense because of the story they tell themselves and believe</a:t>
            </a:r>
          </a:p>
          <a:p>
            <a:endParaRPr lang="en-US" dirty="0" smtClean="0"/>
          </a:p>
          <a:p>
            <a:r>
              <a:rPr lang="en-US" dirty="0" smtClean="0"/>
              <a:t>The task is to help the child to discover the story they tell themselves and to tell you about it.</a:t>
            </a:r>
          </a:p>
          <a:p>
            <a:endParaRPr lang="en-US" dirty="0"/>
          </a:p>
          <a:p>
            <a:r>
              <a:rPr lang="en-US" dirty="0" smtClean="0"/>
              <a:t>Embedded in the story is the critical goal the youth seeking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4481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– Life Space Interviewing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Goal Centered recovery</a:t>
            </a:r>
          </a:p>
          <a:p>
            <a:pPr lvl="2"/>
            <a:r>
              <a:rPr lang="en-US" sz="4000" dirty="0" smtClean="0"/>
              <a:t>Critical that you understand the Youth’s goal</a:t>
            </a:r>
          </a:p>
          <a:p>
            <a:pPr lvl="2"/>
            <a:r>
              <a:rPr lang="en-US" sz="4000" dirty="0" smtClean="0"/>
              <a:t>In addition to the more obvious goals</a:t>
            </a:r>
            <a:endParaRPr lang="en-US" sz="4000" dirty="0" smtClean="0"/>
          </a:p>
          <a:p>
            <a:pPr lvl="2"/>
            <a:endParaRPr lang="en-US" sz="4000" dirty="0"/>
          </a:p>
          <a:p>
            <a:pPr lvl="2"/>
            <a:r>
              <a:rPr lang="en-US" sz="4000" dirty="0"/>
              <a:t>Each person needs to have a goal to link their motives </a:t>
            </a:r>
            <a:r>
              <a:rPr lang="en-US" sz="4000" dirty="0" smtClean="0"/>
              <a:t>to their behavior</a:t>
            </a:r>
            <a:endParaRPr lang="en-US" sz="4000" dirty="0"/>
          </a:p>
          <a:p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575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31" y="99949"/>
            <a:ext cx="10515600" cy="6132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Chart Adapted from Lane </a:t>
            </a:r>
            <a:r>
              <a:rPr lang="en-US" dirty="0" err="1" smtClean="0"/>
              <a:t>Perderson</a:t>
            </a:r>
            <a:r>
              <a:rPr lang="en-US" dirty="0" smtClean="0"/>
              <a:t>  &amp; DBT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95803" y="-1475615"/>
            <a:ext cx="5977892" cy="10671051"/>
          </a:xfrm>
        </p:spPr>
      </p:pic>
    </p:spTree>
    <p:extLst>
      <p:ext uri="{BB962C8B-B14F-4D97-AF65-F5344CB8AC3E}">
        <p14:creationId xmlns:p14="http://schemas.microsoft.com/office/powerpoint/2010/main" val="24927729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Themes for stories that contribute </a:t>
            </a:r>
            <a:r>
              <a:rPr lang="en-US" dirty="0"/>
              <a:t>to Truancy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Personal Factors:   Look for the theme and the story</a:t>
            </a:r>
          </a:p>
          <a:p>
            <a:pPr lvl="1"/>
            <a:r>
              <a:rPr lang="en-US" dirty="0"/>
              <a:t>Poor academic performance</a:t>
            </a:r>
          </a:p>
          <a:p>
            <a:pPr lvl="1"/>
            <a:r>
              <a:rPr lang="en-US" dirty="0"/>
              <a:t>Special education needs</a:t>
            </a:r>
          </a:p>
          <a:p>
            <a:pPr lvl="1"/>
            <a:r>
              <a:rPr lang="en-US" dirty="0"/>
              <a:t>Poor self esteem</a:t>
            </a:r>
          </a:p>
          <a:p>
            <a:pPr lvl="1"/>
            <a:r>
              <a:rPr lang="en-US" dirty="0"/>
              <a:t>No real connection to school or school activities</a:t>
            </a:r>
          </a:p>
          <a:p>
            <a:pPr lvl="1"/>
            <a:r>
              <a:rPr lang="en-US" dirty="0"/>
              <a:t>Unmet mental health needs</a:t>
            </a:r>
          </a:p>
          <a:p>
            <a:pPr lvl="1"/>
            <a:r>
              <a:rPr lang="en-US" dirty="0"/>
              <a:t>Alcohol/drug use or abuse</a:t>
            </a:r>
          </a:p>
          <a:p>
            <a:pPr lvl="1"/>
            <a:r>
              <a:rPr lang="en-US" dirty="0"/>
              <a:t>Lack of vision of education as a means to the future goals</a:t>
            </a:r>
          </a:p>
          <a:p>
            <a:pPr lvl="1"/>
            <a:r>
              <a:rPr lang="en-US" dirty="0"/>
              <a:t>Peer pressure or inability to maintain friendships</a:t>
            </a:r>
          </a:p>
          <a:p>
            <a:pPr lvl="1"/>
            <a:r>
              <a:rPr lang="en-US" dirty="0"/>
              <a:t>Feelings of rejection</a:t>
            </a:r>
          </a:p>
          <a:p>
            <a:pPr lvl="1"/>
            <a:r>
              <a:rPr lang="en-US" dirty="0"/>
              <a:t>Embarrassment due to lack of “fashionable” clothing</a:t>
            </a:r>
          </a:p>
          <a:p>
            <a:pPr lvl="1"/>
            <a:r>
              <a:rPr lang="en-US" dirty="0"/>
              <a:t>To meet with friends</a:t>
            </a:r>
          </a:p>
          <a:p>
            <a:pPr lvl="1"/>
            <a:r>
              <a:rPr lang="en-US" dirty="0"/>
              <a:t>Abuse by significant others</a:t>
            </a:r>
          </a:p>
          <a:p>
            <a:pPr lvl="1"/>
            <a:r>
              <a:rPr lang="en-US" dirty="0"/>
              <a:t>Child abuse and neglect</a:t>
            </a:r>
          </a:p>
          <a:p>
            <a:pPr lvl="1"/>
            <a:r>
              <a:rPr lang="en-US" dirty="0"/>
              <a:t>Drug abuse and alcohol</a:t>
            </a:r>
          </a:p>
          <a:p>
            <a:pPr lvl="1"/>
            <a:r>
              <a:rPr lang="en-US" dirty="0"/>
              <a:t>Childhood depression</a:t>
            </a:r>
          </a:p>
          <a:p>
            <a:pPr lvl="1"/>
            <a:r>
              <a:rPr lang="en-US" dirty="0"/>
              <a:t>Asthma and other chronic illness</a:t>
            </a:r>
          </a:p>
          <a:p>
            <a:pPr lvl="1"/>
            <a:r>
              <a:rPr lang="en-US" dirty="0"/>
              <a:t>Poor nutrition, dental, vision, hearing problems</a:t>
            </a:r>
          </a:p>
          <a:p>
            <a:pPr lvl="1"/>
            <a:r>
              <a:rPr lang="en-US" dirty="0"/>
              <a:t>Neurological factors shame, embarrassment, giving up or compensating (good or bad)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585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Life Space </a:t>
            </a:r>
            <a:r>
              <a:rPr lang="en-US" smtClean="0"/>
              <a:t>Crisis 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424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4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Long, Nicholas J., Wood, Mary M., </a:t>
            </a:r>
            <a:r>
              <a:rPr lang="en-US" dirty="0" err="1" smtClean="0"/>
              <a:t>Fecser</a:t>
            </a:r>
            <a:r>
              <a:rPr lang="en-US" dirty="0" smtClean="0"/>
              <a:t>, Frank A.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8" y="1115568"/>
            <a:ext cx="4347816" cy="5725211"/>
          </a:xfrm>
        </p:spPr>
      </p:pic>
    </p:spTree>
    <p:extLst>
      <p:ext uri="{BB962C8B-B14F-4D97-AF65-F5344CB8AC3E}">
        <p14:creationId xmlns:p14="http://schemas.microsoft.com/office/powerpoint/2010/main" val="37963287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What you need to clarify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each player defines truancy</a:t>
            </a:r>
            <a:endParaRPr lang="en-US" dirty="0"/>
          </a:p>
          <a:p>
            <a:r>
              <a:rPr lang="en-US" dirty="0" smtClean="0"/>
              <a:t>Determine what is the best definition of truancy to assist the student’s real issue</a:t>
            </a:r>
          </a:p>
          <a:p>
            <a:r>
              <a:rPr lang="en-US" dirty="0" smtClean="0"/>
              <a:t>Observe the power and connection among the players</a:t>
            </a:r>
          </a:p>
          <a:p>
            <a:r>
              <a:rPr lang="en-US" dirty="0" smtClean="0"/>
              <a:t>What activities do you need, to change the player dynamics and help the youth</a:t>
            </a:r>
          </a:p>
          <a:p>
            <a:r>
              <a:rPr lang="en-US" dirty="0" smtClean="0"/>
              <a:t>How much leverage do we need (role of players)</a:t>
            </a:r>
          </a:p>
          <a:p>
            <a:r>
              <a:rPr lang="en-US" dirty="0" smtClean="0"/>
              <a:t>Pick carefully so as to not escalate or build resistance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84489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What you need to clarify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real purpose of the truancy – Kids story and goal</a:t>
            </a:r>
          </a:p>
          <a:p>
            <a:r>
              <a:rPr lang="en-US" dirty="0" smtClean="0"/>
              <a:t>Is the truancy a proximal or distal problem or both</a:t>
            </a:r>
          </a:p>
          <a:p>
            <a:r>
              <a:rPr lang="en-US" dirty="0" smtClean="0"/>
              <a:t>How engrained is the pattern</a:t>
            </a:r>
            <a:endParaRPr lang="en-US" dirty="0"/>
          </a:p>
          <a:p>
            <a:r>
              <a:rPr lang="en-US" dirty="0" smtClean="0"/>
              <a:t>How serious and critical is the truancy</a:t>
            </a:r>
          </a:p>
          <a:p>
            <a:r>
              <a:rPr lang="en-US" dirty="0" smtClean="0"/>
              <a:t>How much leverage do we need </a:t>
            </a:r>
          </a:p>
          <a:p>
            <a:r>
              <a:rPr lang="en-US" dirty="0" smtClean="0"/>
              <a:t>Remember, just because he understand the story/goal you don’t need to agree.</a:t>
            </a:r>
          </a:p>
          <a:p>
            <a:r>
              <a:rPr lang="en-US" dirty="0" smtClean="0"/>
              <a:t>Shared Squared!!!!!!!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645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Shared Squared</a:t>
            </a:r>
          </a:p>
          <a:p>
            <a:pPr marL="0" indent="0">
              <a:buNone/>
            </a:pPr>
            <a:r>
              <a:rPr lang="en-US" dirty="0" smtClean="0"/>
              <a:t>“Information is power”</a:t>
            </a:r>
            <a:endParaRPr lang="en-US" dirty="0"/>
          </a:p>
          <a:p>
            <a:r>
              <a:rPr lang="en-US" dirty="0" smtClean="0"/>
              <a:t>I don’t’ know</a:t>
            </a:r>
          </a:p>
          <a:p>
            <a:r>
              <a:rPr lang="en-US" dirty="0" smtClean="0"/>
              <a:t>I know</a:t>
            </a:r>
          </a:p>
          <a:p>
            <a:r>
              <a:rPr lang="en-US" dirty="0" smtClean="0"/>
              <a:t>I know that you know</a:t>
            </a:r>
          </a:p>
          <a:p>
            <a:r>
              <a:rPr lang="en-US" dirty="0" smtClean="0"/>
              <a:t>I know that you know that I know</a:t>
            </a:r>
          </a:p>
          <a:p>
            <a:r>
              <a:rPr lang="en-US" dirty="0" smtClean="0"/>
              <a:t>I know that you know that I know that you know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786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88143"/>
          </a:xfrm>
        </p:spPr>
        <p:txBody>
          <a:bodyPr>
            <a:normAutofit fontScale="90000"/>
          </a:bodyPr>
          <a:lstStyle/>
          <a:p>
            <a:r>
              <a:rPr lang="en-US" dirty="0"/>
              <a:t>Slide Presentation @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hlinkClick r:id="rId2"/>
              </a:rPr>
              <a:t>www.bwcassociates.com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dirty="0"/>
              <a:t>Under the “Resource” tab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15" y="1859078"/>
            <a:ext cx="1108557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400" dirty="0" smtClean="0"/>
              <a:t>Additional Great Resource</a:t>
            </a:r>
            <a:endParaRPr lang="en-US" sz="4400" dirty="0"/>
          </a:p>
          <a:p>
            <a:pPr marL="0" lvl="0" indent="0">
              <a:buNone/>
            </a:pPr>
            <a:r>
              <a:rPr lang="fr-FR" sz="4800" u="sng" dirty="0" smtClean="0">
                <a:hlinkClick r:id="rId3"/>
              </a:rPr>
              <a:t>https</a:t>
            </a:r>
            <a:r>
              <a:rPr lang="fr-FR" sz="4800" u="sng" dirty="0">
                <a:hlinkClick r:id="rId3"/>
              </a:rPr>
              <a:t>://</a:t>
            </a:r>
            <a:r>
              <a:rPr lang="fr-FR" sz="4800" u="sng" dirty="0" smtClean="0">
                <a:hlinkClick r:id="rId3"/>
              </a:rPr>
              <a:t>dc.gov/</a:t>
            </a:r>
            <a:r>
              <a:rPr lang="en-US" sz="4800" dirty="0" smtClean="0"/>
              <a:t>    Truancy </a:t>
            </a:r>
            <a:r>
              <a:rPr lang="en-US" sz="4800" dirty="0"/>
              <a:t>Guide – 092415</a:t>
            </a:r>
          </a:p>
          <a:p>
            <a:pPr marL="0" indent="0">
              <a:buNone/>
            </a:pPr>
            <a:endParaRPr lang="en-US" sz="4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607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5589</TotalTime>
  <Words>3824</Words>
  <Application>Microsoft Office PowerPoint</Application>
  <PresentationFormat>Widescreen</PresentationFormat>
  <Paragraphs>661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8" baseType="lpstr">
      <vt:lpstr>Arial</vt:lpstr>
      <vt:lpstr>Calibri</vt:lpstr>
      <vt:lpstr>Calibri Light</vt:lpstr>
      <vt:lpstr>Wingdings</vt:lpstr>
      <vt:lpstr>Office Theme</vt:lpstr>
      <vt:lpstr>Trauma, Truancy and Strategies</vt:lpstr>
      <vt:lpstr>Goals for Training</vt:lpstr>
      <vt:lpstr>Something Old  Something New  Something Borrowed  Something True</vt:lpstr>
      <vt:lpstr>OLD</vt:lpstr>
      <vt:lpstr>DEFINING TRUANCY/SCHOOL REFUSAL</vt:lpstr>
      <vt:lpstr>DEFINING TRUANCY – Complication factors</vt:lpstr>
      <vt:lpstr>Truant – Vinny               1998</vt:lpstr>
      <vt:lpstr>PowerPoint Presentation</vt:lpstr>
      <vt:lpstr> Getting it right depends on four factors </vt:lpstr>
      <vt:lpstr>A TRUANCY IS A LIFE LONG PROBLEM</vt:lpstr>
      <vt:lpstr>A TRUANCY IS A LIFE LONG PROBLEM</vt:lpstr>
      <vt:lpstr>Truant – Vinny      Revisited 2013</vt:lpstr>
      <vt:lpstr>PowerPoint Presentation</vt:lpstr>
      <vt:lpstr>NEW</vt:lpstr>
      <vt:lpstr>Truancy Intervention Model  - MACRO LEVEL Adapted 2014 From Christopher Kearney</vt:lpstr>
      <vt:lpstr>PowerPoint Presentation</vt:lpstr>
      <vt:lpstr>What are the Macro solution?</vt:lpstr>
      <vt:lpstr>PowerPoint Presentation</vt:lpstr>
      <vt:lpstr>School Refusal – Forms of School Refusal</vt:lpstr>
      <vt:lpstr>School Refusal – WHAT IS IT’S FUNCTION?</vt:lpstr>
      <vt:lpstr>Things that contribute to Truancy</vt:lpstr>
      <vt:lpstr>Things that contribute to Truancy</vt:lpstr>
      <vt:lpstr>PULL AND PUSH – TOWARD TRUANCY</vt:lpstr>
      <vt:lpstr>PowerPoint Presentation</vt:lpstr>
      <vt:lpstr>PowerPoint Presentation</vt:lpstr>
      <vt:lpstr>PULL AND PUSH OF THE PLAYERS 1</vt:lpstr>
      <vt:lpstr>TRIAD OF INTEREST</vt:lpstr>
      <vt:lpstr>PULL AND PUSH OF THE PLAYERS</vt:lpstr>
      <vt:lpstr>DEFINING TRUANCY – Macro solution</vt:lpstr>
      <vt:lpstr>MACRO APPROACHES TO TREAT TRUANCY</vt:lpstr>
      <vt:lpstr>Vinny Revisited – Prep Slide </vt:lpstr>
      <vt:lpstr>Truant – Vinny      Revisited 1994  “If looks could kill!”</vt:lpstr>
      <vt:lpstr>Truant – Vinny      Revisited 1994  If looks could kill!</vt:lpstr>
      <vt:lpstr>Truant – Vinny      Revisited 1994</vt:lpstr>
      <vt:lpstr>Vinny Revisited </vt:lpstr>
      <vt:lpstr>PowerPoint Presentation</vt:lpstr>
      <vt:lpstr>Truancy – Trauma   Robert Melillo</vt:lpstr>
      <vt:lpstr>SCHOOL REFUSAL – The Context</vt:lpstr>
      <vt:lpstr>SCHOOL REFUSAL – Student’s View</vt:lpstr>
      <vt:lpstr>BORROWED</vt:lpstr>
      <vt:lpstr>SOMETHING BORROWED</vt:lpstr>
      <vt:lpstr>Guiding Principle 1: View, Character and Destiny</vt:lpstr>
      <vt:lpstr>Guiding Principle 1: The stories we tell ourselves</vt:lpstr>
      <vt:lpstr>Guiding Principle 2: The nature of Habits</vt:lpstr>
      <vt:lpstr>Vinny  -   Revisited 1991 How scary is the A&amp;P?</vt:lpstr>
      <vt:lpstr>Truant – Vinny      Revisited 1991</vt:lpstr>
      <vt:lpstr>Guiding Principle 3: The transformation</vt:lpstr>
      <vt:lpstr>Trauma   - Bessel Van Der Kolk</vt:lpstr>
      <vt:lpstr>Example</vt:lpstr>
      <vt:lpstr>Caveat: Trauma is an Experience</vt:lpstr>
      <vt:lpstr>Trauma as Life Experience</vt:lpstr>
      <vt:lpstr>HOW IS BRAIN FUNCTION INVOLVED</vt:lpstr>
      <vt:lpstr>New Approach – Brain Function Focus</vt:lpstr>
      <vt:lpstr>Brain Function Focus – BOTTOM UP</vt:lpstr>
      <vt:lpstr>Brain Function Focus – BOTTOM UP </vt:lpstr>
      <vt:lpstr>Brain Function Focus – BOTTOM UP</vt:lpstr>
      <vt:lpstr>New Approach – How does the Brain work</vt:lpstr>
      <vt:lpstr>End of Part one</vt:lpstr>
      <vt:lpstr>HOW DOES TRAUMA CHANGE THE BRAIN</vt:lpstr>
      <vt:lpstr>“The Body keeps the Score” Van Der Kolk </vt:lpstr>
      <vt:lpstr>Trauma and Youth-At-Risk 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Trauma and Youth-At-Risk</vt:lpstr>
      <vt:lpstr> </vt:lpstr>
      <vt:lpstr> </vt:lpstr>
      <vt:lpstr> </vt:lpstr>
      <vt:lpstr> </vt:lpstr>
      <vt:lpstr>TRUE</vt:lpstr>
      <vt:lpstr>If something is “True” then  </vt:lpstr>
      <vt:lpstr>The Would/Could Problem in what is true </vt:lpstr>
      <vt:lpstr>Three Next Steps</vt:lpstr>
      <vt:lpstr>The Features of Mindfulness – Top Down</vt:lpstr>
      <vt:lpstr>The Features of Mindfulness – Bottom up</vt:lpstr>
      <vt:lpstr>Life Space – a representation of goals, skills and motives</vt:lpstr>
      <vt:lpstr>Kurt Lewin – Force Field Theory</vt:lpstr>
      <vt:lpstr>Lewin – Force Field Theory  The person</vt:lpstr>
      <vt:lpstr>PowerPoint Presentation</vt:lpstr>
      <vt:lpstr>Lewin – Force Field Theory  The Psychological Environment</vt:lpstr>
      <vt:lpstr>Life Space Interviewing  Finding out the story</vt:lpstr>
      <vt:lpstr>Treatment – Life Space Interviewing</vt:lpstr>
      <vt:lpstr>Chart Adapted from Lane Perderson  &amp; DBT</vt:lpstr>
      <vt:lpstr>Possible Themes for stories that contribute to Truancy</vt:lpstr>
      <vt:lpstr>The Book</vt:lpstr>
      <vt:lpstr>Long, Nicholas J., Wood, Mary M., Fecser, Frank A.</vt:lpstr>
      <vt:lpstr>Summary: What you need to clarify</vt:lpstr>
      <vt:lpstr>Summary: What you need to clarify</vt:lpstr>
      <vt:lpstr>Transparency</vt:lpstr>
      <vt:lpstr>Slide Presentation @ www.bwcassociates.com Under the “Resource” tab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Trauma, Truancy and Strategies</dc:title>
  <dc:creator>Lucien Duquette</dc:creator>
  <cp:lastModifiedBy>Lucien Duquette</cp:lastModifiedBy>
  <cp:revision>175</cp:revision>
  <cp:lastPrinted>2017-02-02T17:27:30Z</cp:lastPrinted>
  <dcterms:created xsi:type="dcterms:W3CDTF">2017-01-21T14:41:23Z</dcterms:created>
  <dcterms:modified xsi:type="dcterms:W3CDTF">2017-02-02T23:35:40Z</dcterms:modified>
</cp:coreProperties>
</file>