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0" r:id="rId3"/>
    <p:sldId id="274" r:id="rId4"/>
    <p:sldId id="257" r:id="rId5"/>
    <p:sldId id="264" r:id="rId6"/>
    <p:sldId id="265" r:id="rId7"/>
    <p:sldId id="258" r:id="rId8"/>
    <p:sldId id="261" r:id="rId9"/>
    <p:sldId id="266" r:id="rId10"/>
    <p:sldId id="275" r:id="rId11"/>
    <p:sldId id="262" r:id="rId12"/>
    <p:sldId id="263" r:id="rId13"/>
    <p:sldId id="269" r:id="rId14"/>
    <p:sldId id="267" r:id="rId15"/>
    <p:sldId id="268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0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5BB62-10AB-4484-B833-55EB0A7B46D6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79422-B1F1-4BF6-A5DC-9531A360F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223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99F1C-312A-42E7-9C16-AE756069AD78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44134-A435-4672-8591-FC4B4A518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825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99F1C-312A-42E7-9C16-AE756069AD78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44134-A435-4672-8591-FC4B4A518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99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99F1C-312A-42E7-9C16-AE756069AD78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44134-A435-4672-8591-FC4B4A518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582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99F1C-312A-42E7-9C16-AE756069AD78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44134-A435-4672-8591-FC4B4A518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396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99F1C-312A-42E7-9C16-AE756069AD78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44134-A435-4672-8591-FC4B4A518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71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99F1C-312A-42E7-9C16-AE756069AD78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44134-A435-4672-8591-FC4B4A518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184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99F1C-312A-42E7-9C16-AE756069AD78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44134-A435-4672-8591-FC4B4A518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826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99F1C-312A-42E7-9C16-AE756069AD78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44134-A435-4672-8591-FC4B4A518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462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99F1C-312A-42E7-9C16-AE756069AD78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44134-A435-4672-8591-FC4B4A518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155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99F1C-312A-42E7-9C16-AE756069AD78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44134-A435-4672-8591-FC4B4A518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380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99F1C-312A-42E7-9C16-AE756069AD78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44134-A435-4672-8591-FC4B4A518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088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99F1C-312A-42E7-9C16-AE756069AD78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44134-A435-4672-8591-FC4B4A518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93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Managing Anxiety in Adulthood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“WHAT’S MINDFULNESS GOT TO DO WITH IT”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91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Anxiety </a:t>
            </a:r>
            <a:r>
              <a:rPr lang="en-US" b="1" dirty="0"/>
              <a:t>in </a:t>
            </a:r>
            <a:r>
              <a:rPr lang="en-US" b="1" dirty="0" smtClean="0"/>
              <a:t>Adulthood – The Present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01241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Its </a:t>
            </a:r>
            <a:r>
              <a:rPr lang="en-US" dirty="0"/>
              <a:t>been a long </a:t>
            </a:r>
            <a:r>
              <a:rPr lang="en-US" dirty="0" smtClean="0"/>
              <a:t>day</a:t>
            </a:r>
            <a:endParaRPr lang="en-US" dirty="0"/>
          </a:p>
          <a:p>
            <a:r>
              <a:rPr lang="en-US" dirty="0"/>
              <a:t>Blood sugar levels are high</a:t>
            </a:r>
          </a:p>
          <a:p>
            <a:r>
              <a:rPr lang="en-US" dirty="0" smtClean="0"/>
              <a:t>People </a:t>
            </a:r>
            <a:r>
              <a:rPr lang="en-US" dirty="0"/>
              <a:t>are </a:t>
            </a:r>
            <a:r>
              <a:rPr lang="en-US" dirty="0" smtClean="0"/>
              <a:t>tired/stressed </a:t>
            </a:r>
          </a:p>
          <a:p>
            <a:r>
              <a:rPr lang="en-US" dirty="0" smtClean="0"/>
              <a:t>People </a:t>
            </a:r>
            <a:r>
              <a:rPr lang="en-US" dirty="0"/>
              <a:t>are </a:t>
            </a:r>
            <a:r>
              <a:rPr lang="en-US" dirty="0" smtClean="0"/>
              <a:t>in a transition (last presenter and Friday to boot)</a:t>
            </a:r>
          </a:p>
          <a:p>
            <a:r>
              <a:rPr lang="en-US" dirty="0" smtClean="0"/>
              <a:t>People’s attention is transition as well</a:t>
            </a:r>
            <a:endParaRPr lang="en-US" dirty="0"/>
          </a:p>
          <a:p>
            <a:r>
              <a:rPr lang="en-US" dirty="0" smtClean="0"/>
              <a:t>People </a:t>
            </a:r>
            <a:r>
              <a:rPr lang="en-US" dirty="0"/>
              <a:t>are not </a:t>
            </a:r>
            <a:r>
              <a:rPr lang="en-US" dirty="0" smtClean="0"/>
              <a:t>present 100%</a:t>
            </a:r>
          </a:p>
        </p:txBody>
      </p:sp>
    </p:spTree>
    <p:extLst>
      <p:ext uri="{BB962C8B-B14F-4D97-AF65-F5344CB8AC3E}">
        <p14:creationId xmlns:p14="http://schemas.microsoft.com/office/powerpoint/2010/main" val="1348577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Anxiety in </a:t>
            </a:r>
            <a:r>
              <a:rPr lang="en-US" b="1" dirty="0" smtClean="0"/>
              <a:t>Adulthood – Eight Dimensions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10708341" cy="4575175"/>
          </a:xfrm>
        </p:spPr>
        <p:txBody>
          <a:bodyPr>
            <a:noAutofit/>
          </a:bodyPr>
          <a:lstStyle/>
          <a:p>
            <a:r>
              <a:rPr lang="en-US" sz="3600" b="1" dirty="0"/>
              <a:t>Taking care of our bodies (physical health) provides us the </a:t>
            </a:r>
            <a:r>
              <a:rPr lang="en-US" sz="3600" b="1" dirty="0" smtClean="0"/>
              <a:t>capacity </a:t>
            </a:r>
            <a:r>
              <a:rPr lang="en-US" sz="3600" b="1" dirty="0"/>
              <a:t>to </a:t>
            </a:r>
            <a:r>
              <a:rPr lang="en-US" sz="3600" b="1" dirty="0" smtClean="0"/>
              <a:t>learn and think (knowledge) </a:t>
            </a:r>
            <a:r>
              <a:rPr lang="en-US" sz="3600" b="1" dirty="0"/>
              <a:t>about who we are (spirit), what we want (emotions), </a:t>
            </a:r>
            <a:r>
              <a:rPr lang="en-US" sz="3600" b="1" dirty="0" smtClean="0"/>
              <a:t>in such a way as to develop </a:t>
            </a:r>
            <a:r>
              <a:rPr lang="en-US" sz="3600" b="1" dirty="0"/>
              <a:t>trust in our ability to support ourselves (occupation), maintain our life goals over time (finances), as well as manage our </a:t>
            </a:r>
            <a:r>
              <a:rPr lang="en-US" sz="3600" b="1" dirty="0" smtClean="0"/>
              <a:t>(social) resources and </a:t>
            </a:r>
            <a:r>
              <a:rPr lang="en-US" sz="3600" b="1" dirty="0"/>
              <a:t>where we live (environment) in order to </a:t>
            </a:r>
            <a:r>
              <a:rPr lang="en-US" sz="3600" b="1" dirty="0" smtClean="0"/>
              <a:t>maintain health and happiness effectively, with optimal stress.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7443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Anxiety in </a:t>
            </a:r>
            <a:r>
              <a:rPr lang="en-US" b="1" dirty="0" smtClean="0"/>
              <a:t>Adulthood – The Process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b="1" dirty="0" smtClean="0"/>
              <a:t>Seligman ‘s View on Anxiety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Cellular motive </a:t>
            </a:r>
          </a:p>
          <a:p>
            <a:pPr lvl="1"/>
            <a:r>
              <a:rPr lang="en-US" dirty="0" smtClean="0"/>
              <a:t>Cells that work and duplicate survive, </a:t>
            </a:r>
          </a:p>
          <a:p>
            <a:pPr lvl="1"/>
            <a:r>
              <a:rPr lang="en-US" dirty="0" smtClean="0"/>
              <a:t>Cells that duplicate the process survive</a:t>
            </a:r>
          </a:p>
          <a:p>
            <a:pPr lvl="1"/>
            <a:r>
              <a:rPr lang="en-US" dirty="0" smtClean="0"/>
              <a:t>Cells that develop sensory capacity begin to establish survival as a physiological goal</a:t>
            </a:r>
          </a:p>
          <a:p>
            <a:pPr lvl="1"/>
            <a:r>
              <a:rPr lang="en-US" dirty="0" smtClean="0"/>
              <a:t>Cells that develop sensory capacity to feel the difference between survival and non-survival begin to worry about mistakes (past) and </a:t>
            </a:r>
            <a:r>
              <a:rPr lang="en-US" dirty="0" err="1" smtClean="0"/>
              <a:t>and</a:t>
            </a:r>
            <a:r>
              <a:rPr lang="en-US" dirty="0" smtClean="0"/>
              <a:t> failure (future)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SURVIVAL MANDATES THAT WE BE HARDWIRED TO SET GOALS AND WORRY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728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Anxiety in </a:t>
            </a:r>
            <a:r>
              <a:rPr lang="en-US" dirty="0" smtClean="0"/>
              <a:t>Adulthood – The Motive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 </a:t>
            </a:r>
            <a:r>
              <a:rPr lang="en-US" sz="3600" b="1" dirty="0" smtClean="0"/>
              <a:t>Bowen’s View on striving and worrying</a:t>
            </a:r>
          </a:p>
          <a:p>
            <a:pPr lvl="1"/>
            <a:r>
              <a:rPr lang="en-US" sz="3600" dirty="0" smtClean="0"/>
              <a:t>Underlying powerful force of Individuality (striving to survive my way)</a:t>
            </a:r>
          </a:p>
          <a:p>
            <a:pPr lvl="1"/>
            <a:r>
              <a:rPr lang="en-US" sz="3600" dirty="0" smtClean="0"/>
              <a:t>Underlying </a:t>
            </a:r>
            <a:r>
              <a:rPr lang="en-US" sz="3600" dirty="0"/>
              <a:t>powerful force of </a:t>
            </a:r>
            <a:r>
              <a:rPr lang="en-US" sz="3600" dirty="0" smtClean="0"/>
              <a:t>Belongingness (need of others)</a:t>
            </a:r>
          </a:p>
          <a:p>
            <a:pPr lvl="1"/>
            <a:r>
              <a:rPr lang="en-US" sz="3600" dirty="0" smtClean="0"/>
              <a:t>Forces compel us to pursue our goals and others as a resource</a:t>
            </a:r>
          </a:p>
          <a:p>
            <a:pPr lvl="1"/>
            <a:r>
              <a:rPr lang="en-US" sz="3600" dirty="0" smtClean="0"/>
              <a:t>Forces compel us to distance from difficulties and adversaries</a:t>
            </a:r>
          </a:p>
          <a:p>
            <a:pPr lvl="1"/>
            <a:r>
              <a:rPr lang="en-US" sz="3600" dirty="0" smtClean="0"/>
              <a:t>Forces compel us to develop compensatory solutions</a:t>
            </a:r>
          </a:p>
        </p:txBody>
      </p:sp>
    </p:spTree>
    <p:extLst>
      <p:ext uri="{BB962C8B-B14F-4D97-AF65-F5344CB8AC3E}">
        <p14:creationId xmlns:p14="http://schemas.microsoft.com/office/powerpoint/2010/main" val="1906162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Anxiety in </a:t>
            </a:r>
            <a:r>
              <a:rPr lang="en-US" dirty="0" smtClean="0"/>
              <a:t>Adulthood – The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Erickson and Life cycle</a:t>
            </a:r>
          </a:p>
          <a:p>
            <a:pPr lvl="1"/>
            <a:r>
              <a:rPr lang="en-US" sz="3200" dirty="0" smtClean="0"/>
              <a:t>Identity (Who are we, what do we want and where are we going)</a:t>
            </a:r>
          </a:p>
          <a:p>
            <a:pPr lvl="1"/>
            <a:r>
              <a:rPr lang="en-US" sz="3200" dirty="0" smtClean="0"/>
              <a:t>Relationships (Establishing and managing our social resources)</a:t>
            </a:r>
          </a:p>
          <a:p>
            <a:pPr lvl="1"/>
            <a:r>
              <a:rPr lang="en-US" sz="3200" dirty="0" smtClean="0"/>
              <a:t>Survival of the Species (Taking care of our young so they survive)</a:t>
            </a:r>
          </a:p>
          <a:p>
            <a:pPr lvl="1"/>
            <a:r>
              <a:rPr lang="en-US" sz="3200" dirty="0" smtClean="0"/>
              <a:t>Making peace with our decreasing success, increasing failures and our own demise</a:t>
            </a:r>
          </a:p>
        </p:txBody>
      </p:sp>
    </p:spTree>
    <p:extLst>
      <p:ext uri="{BB962C8B-B14F-4D97-AF65-F5344CB8AC3E}">
        <p14:creationId xmlns:p14="http://schemas.microsoft.com/office/powerpoint/2010/main" val="195164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0659"/>
            <a:ext cx="11619738" cy="1350029"/>
          </a:xfrm>
        </p:spPr>
        <p:txBody>
          <a:bodyPr/>
          <a:lstStyle/>
          <a:p>
            <a:r>
              <a:rPr lang="en-US" dirty="0"/>
              <a:t>Anxiety in </a:t>
            </a:r>
            <a:r>
              <a:rPr lang="en-US" dirty="0" smtClean="0"/>
              <a:t>Adulthood – Eight Dimensions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41930"/>
            <a:ext cx="10515600" cy="5163670"/>
          </a:xfrm>
        </p:spPr>
        <p:txBody>
          <a:bodyPr>
            <a:normAutofit fontScale="85000" lnSpcReduction="20000"/>
          </a:bodyPr>
          <a:lstStyle/>
          <a:p>
            <a:r>
              <a:rPr lang="en-US" sz="4500" b="1" dirty="0"/>
              <a:t>The </a:t>
            </a:r>
            <a:r>
              <a:rPr lang="en-US" sz="4500" b="1" dirty="0" smtClean="0"/>
              <a:t>8 </a:t>
            </a:r>
            <a:r>
              <a:rPr lang="en-US" sz="4500" b="1" dirty="0"/>
              <a:t>Dimensions </a:t>
            </a:r>
            <a:r>
              <a:rPr lang="en-US" sz="4500" b="1" dirty="0" smtClean="0"/>
              <a:t>as </a:t>
            </a:r>
            <a:r>
              <a:rPr lang="en-US" sz="4500" b="1" dirty="0"/>
              <a:t>the </a:t>
            </a:r>
            <a:r>
              <a:rPr lang="en-US" sz="4500" b="1" dirty="0" smtClean="0"/>
              <a:t>process of </a:t>
            </a:r>
            <a:r>
              <a:rPr lang="en-US" sz="4500" b="1" dirty="0"/>
              <a:t>life </a:t>
            </a:r>
          </a:p>
          <a:p>
            <a:pPr lvl="1"/>
            <a:r>
              <a:rPr lang="en-US" sz="4200" dirty="0" smtClean="0"/>
              <a:t>Goals and Action oriented</a:t>
            </a:r>
          </a:p>
          <a:p>
            <a:pPr lvl="1"/>
            <a:r>
              <a:rPr lang="en-US" sz="4200" dirty="0" smtClean="0"/>
              <a:t>Taping Individuality as a life force</a:t>
            </a:r>
          </a:p>
          <a:p>
            <a:pPr lvl="1"/>
            <a:r>
              <a:rPr lang="en-US" sz="4200" dirty="0" smtClean="0"/>
              <a:t>Using Belongingness as a life force</a:t>
            </a:r>
            <a:endParaRPr lang="en-US" sz="4200" dirty="0"/>
          </a:p>
          <a:p>
            <a:pPr lvl="1"/>
            <a:r>
              <a:rPr lang="en-US" sz="4200" dirty="0" smtClean="0"/>
              <a:t>Accepting our givens as a starting point</a:t>
            </a:r>
          </a:p>
          <a:p>
            <a:pPr lvl="1"/>
            <a:r>
              <a:rPr lang="en-US" sz="4200" dirty="0" smtClean="0"/>
              <a:t>Building Resilience and Strength</a:t>
            </a:r>
          </a:p>
          <a:p>
            <a:pPr lvl="1"/>
            <a:r>
              <a:rPr lang="en-US" sz="4200" dirty="0" smtClean="0"/>
              <a:t>Create and execute a path to a good life</a:t>
            </a:r>
          </a:p>
          <a:p>
            <a:pPr lvl="1"/>
            <a:r>
              <a:rPr lang="en-US" sz="4200" dirty="0" smtClean="0"/>
              <a:t>Staying in the present to reduce worrying</a:t>
            </a:r>
          </a:p>
          <a:p>
            <a:pPr lvl="1"/>
            <a:endParaRPr lang="en-US" sz="4200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52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500062"/>
            <a:ext cx="10923494" cy="1325563"/>
          </a:xfrm>
        </p:spPr>
        <p:txBody>
          <a:bodyPr/>
          <a:lstStyle/>
          <a:p>
            <a:r>
              <a:rPr lang="en-US" b="1" dirty="0"/>
              <a:t>Anxiety in </a:t>
            </a:r>
            <a:r>
              <a:rPr lang="en-US" b="1" dirty="0" smtClean="0"/>
              <a:t>Adulthood – Mindfulness 1 Learning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Developing a Path – Lao Tzu</a:t>
            </a:r>
            <a:endParaRPr lang="en-US" sz="3200" dirty="0" smtClean="0"/>
          </a:p>
          <a:p>
            <a:pPr lvl="1"/>
            <a:r>
              <a:rPr lang="en-US" sz="3200" dirty="0" smtClean="0"/>
              <a:t>Watch your thoughts…they become words</a:t>
            </a:r>
          </a:p>
          <a:p>
            <a:pPr lvl="1"/>
            <a:r>
              <a:rPr lang="en-US" sz="3200" dirty="0" smtClean="0"/>
              <a:t>Watch your words…they become actions</a:t>
            </a:r>
          </a:p>
          <a:p>
            <a:pPr lvl="1"/>
            <a:r>
              <a:rPr lang="en-US" sz="3200" dirty="0" smtClean="0"/>
              <a:t>Watch your actions…they become habits</a:t>
            </a:r>
          </a:p>
          <a:p>
            <a:pPr lvl="1"/>
            <a:r>
              <a:rPr lang="en-US" sz="3200" dirty="0" smtClean="0"/>
              <a:t>Watch your habits…they become character</a:t>
            </a:r>
          </a:p>
          <a:p>
            <a:pPr lvl="1"/>
            <a:r>
              <a:rPr lang="en-US" sz="3200" dirty="0" smtClean="0"/>
              <a:t>Watch your character…</a:t>
            </a:r>
          </a:p>
          <a:p>
            <a:pPr lvl="1"/>
            <a:r>
              <a:rPr lang="en-US" sz="3600" b="1" i="1" u="sng" dirty="0" smtClean="0">
                <a:solidFill>
                  <a:srgbClr val="FFC000"/>
                </a:solidFill>
              </a:rPr>
              <a:t>IT BECOMES YOUR DESTINY</a:t>
            </a:r>
          </a:p>
        </p:txBody>
      </p:sp>
    </p:spTree>
    <p:extLst>
      <p:ext uri="{BB962C8B-B14F-4D97-AF65-F5344CB8AC3E}">
        <p14:creationId xmlns:p14="http://schemas.microsoft.com/office/powerpoint/2010/main" val="1903503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024" y="365125"/>
            <a:ext cx="11259670" cy="1325563"/>
          </a:xfrm>
        </p:spPr>
        <p:txBody>
          <a:bodyPr/>
          <a:lstStyle/>
          <a:p>
            <a:r>
              <a:rPr lang="en-US" dirty="0"/>
              <a:t>Anxiety in </a:t>
            </a:r>
            <a:r>
              <a:rPr lang="en-US" dirty="0" smtClean="0"/>
              <a:t>Adulthood – Mindfulness 2 Regulation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 WORRYING </a:t>
            </a:r>
            <a:r>
              <a:rPr lang="en-US" b="1" dirty="0" smtClean="0"/>
              <a:t>PROCESS - Seligman</a:t>
            </a:r>
            <a:endParaRPr lang="en-US" b="1" dirty="0" smtClean="0"/>
          </a:p>
          <a:p>
            <a:r>
              <a:rPr lang="en-US" dirty="0" smtClean="0"/>
              <a:t>Being Present and dealing with vulnerabilities and strengths</a:t>
            </a:r>
          </a:p>
          <a:p>
            <a:r>
              <a:rPr lang="en-US" dirty="0" smtClean="0"/>
              <a:t>Being an Individual and having a place to go</a:t>
            </a:r>
          </a:p>
          <a:p>
            <a:r>
              <a:rPr lang="en-US" dirty="0" smtClean="0"/>
              <a:t>Being Resourceful and having the needed support</a:t>
            </a:r>
          </a:p>
          <a:p>
            <a:r>
              <a:rPr lang="en-US" dirty="0" smtClean="0"/>
              <a:t>Being in the present and using energy with action that works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297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478" y="365125"/>
            <a:ext cx="11561736" cy="1325563"/>
          </a:xfrm>
        </p:spPr>
        <p:txBody>
          <a:bodyPr/>
          <a:lstStyle/>
          <a:p>
            <a:r>
              <a:rPr lang="en-US" b="1" dirty="0"/>
              <a:t>Anxiety in Adulthood – Mindfulness </a:t>
            </a:r>
            <a:r>
              <a:rPr lang="en-US" b="1" dirty="0" smtClean="0"/>
              <a:t>3 Observation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Jon </a:t>
            </a:r>
            <a:r>
              <a:rPr lang="en-US" b="1" dirty="0" err="1" smtClean="0"/>
              <a:t>Kabat</a:t>
            </a:r>
            <a:r>
              <a:rPr lang="en-US" b="1" dirty="0" smtClean="0"/>
              <a:t>-Zin  (2003) definition of Mindfulness</a:t>
            </a:r>
          </a:p>
          <a:p>
            <a:r>
              <a:rPr lang="en-US" dirty="0" smtClean="0"/>
              <a:t>The </a:t>
            </a:r>
            <a:r>
              <a:rPr lang="en-US" dirty="0"/>
              <a:t>awareness that emerges </a:t>
            </a:r>
            <a:endParaRPr lang="en-US" dirty="0" smtClean="0"/>
          </a:p>
          <a:p>
            <a:r>
              <a:rPr lang="en-US" dirty="0" smtClean="0"/>
              <a:t>through </a:t>
            </a:r>
            <a:r>
              <a:rPr lang="en-US" dirty="0"/>
              <a:t>paying attention </a:t>
            </a:r>
            <a:endParaRPr lang="en-US" dirty="0" smtClean="0"/>
          </a:p>
          <a:p>
            <a:r>
              <a:rPr lang="en-US" dirty="0" smtClean="0"/>
              <a:t>on </a:t>
            </a:r>
            <a:r>
              <a:rPr lang="en-US" dirty="0"/>
              <a:t>purpose,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the present moment, </a:t>
            </a:r>
            <a:endParaRPr lang="en-US" dirty="0" smtClean="0"/>
          </a:p>
          <a:p>
            <a:r>
              <a:rPr lang="en-US" dirty="0" smtClean="0"/>
              <a:t>and </a:t>
            </a:r>
            <a:r>
              <a:rPr lang="en-US" dirty="0"/>
              <a:t>non-judgmentally </a:t>
            </a:r>
            <a:endParaRPr lang="en-US" dirty="0" smtClean="0"/>
          </a:p>
          <a:p>
            <a:r>
              <a:rPr lang="en-US" dirty="0" smtClean="0"/>
              <a:t>to </a:t>
            </a:r>
            <a:r>
              <a:rPr lang="en-US" dirty="0"/>
              <a:t>the unfolding of experience moment to moment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810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Anxiety in Adulthood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Embedded in the model is Mindfulness as a tool.</a:t>
            </a:r>
          </a:p>
          <a:p>
            <a:r>
              <a:rPr lang="en-US" dirty="0" smtClean="0"/>
              <a:t>Mindfulness is paying attention to what works and does not work.</a:t>
            </a:r>
          </a:p>
          <a:p>
            <a:r>
              <a:rPr lang="en-US" dirty="0" smtClean="0"/>
              <a:t>You create a life for yourself, you pay attention and use your resources to create the life.</a:t>
            </a:r>
          </a:p>
          <a:p>
            <a:r>
              <a:rPr lang="en-US" dirty="0" smtClean="0"/>
              <a:t>Observe</a:t>
            </a:r>
          </a:p>
          <a:p>
            <a:r>
              <a:rPr lang="en-US" dirty="0" smtClean="0"/>
              <a:t>Describe</a:t>
            </a:r>
          </a:p>
          <a:p>
            <a:r>
              <a:rPr lang="en-US" dirty="0" smtClean="0"/>
              <a:t>Without Judgment</a:t>
            </a:r>
          </a:p>
          <a:p>
            <a:r>
              <a:rPr lang="en-US" dirty="0" smtClean="0"/>
              <a:t>Increase your awareness</a:t>
            </a:r>
          </a:p>
          <a:p>
            <a:r>
              <a:rPr lang="en-US" dirty="0" smtClean="0"/>
              <a:t>Choose critical things to change</a:t>
            </a:r>
          </a:p>
          <a:p>
            <a:r>
              <a:rPr lang="en-US" dirty="0" smtClean="0"/>
              <a:t>Focus on effective changing one thing at a time</a:t>
            </a:r>
          </a:p>
          <a:p>
            <a:r>
              <a:rPr lang="en-US" dirty="0" smtClean="0"/>
              <a:t>Take action</a:t>
            </a:r>
          </a:p>
          <a:p>
            <a:r>
              <a:rPr lang="en-US" dirty="0" smtClean="0"/>
              <a:t>I wish I had thought of this myself… but credit is due to </a:t>
            </a:r>
            <a:r>
              <a:rPr lang="en-US" dirty="0" err="1" smtClean="0"/>
              <a:t>Linehan</a:t>
            </a:r>
            <a:r>
              <a:rPr lang="en-US" dirty="0" smtClean="0"/>
              <a:t> and DBT</a:t>
            </a:r>
          </a:p>
        </p:txBody>
      </p:sp>
    </p:spTree>
    <p:extLst>
      <p:ext uri="{BB962C8B-B14F-4D97-AF65-F5344CB8AC3E}">
        <p14:creationId xmlns:p14="http://schemas.microsoft.com/office/powerpoint/2010/main" val="3254356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Anxiety in Adulthood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Lao </a:t>
            </a:r>
            <a:r>
              <a:rPr lang="en-US" dirty="0" err="1" smtClean="0"/>
              <a:t>Tsu</a:t>
            </a:r>
            <a:r>
              <a:rPr lang="en-US" dirty="0" smtClean="0"/>
              <a:t>  as the answer</a:t>
            </a:r>
          </a:p>
          <a:p>
            <a:r>
              <a:rPr lang="en-US" dirty="0" smtClean="0"/>
              <a:t>Watch your thoughts – it is the only thing that matters because it is the reality that affects you (psychological reality)</a:t>
            </a:r>
          </a:p>
          <a:p>
            <a:pPr lvl="1"/>
            <a:r>
              <a:rPr lang="en-US" dirty="0" smtClean="0"/>
              <a:t>Thoughts/feelings are your conceptualization</a:t>
            </a:r>
          </a:p>
          <a:p>
            <a:pPr lvl="1"/>
            <a:r>
              <a:rPr lang="en-US" dirty="0" smtClean="0"/>
              <a:t>Watching is being present…. If your not present you are not watching</a:t>
            </a:r>
          </a:p>
          <a:p>
            <a:pPr lvl="2"/>
            <a:r>
              <a:rPr lang="en-US" dirty="0" smtClean="0"/>
              <a:t>Stay in the present  (use the past and future but don’t life there</a:t>
            </a:r>
          </a:p>
          <a:p>
            <a:pPr lvl="3"/>
            <a:r>
              <a:rPr lang="en-US" dirty="0" smtClean="0"/>
              <a:t>Helpful to people who worry – present is the only thing you can control.</a:t>
            </a:r>
          </a:p>
          <a:p>
            <a:pPr lvl="1"/>
            <a:r>
              <a:rPr lang="en-US" dirty="0" smtClean="0"/>
              <a:t>Raises issue of honest with </a:t>
            </a:r>
            <a:r>
              <a:rPr lang="en-US" dirty="0" smtClean="0"/>
              <a:t>self</a:t>
            </a:r>
          </a:p>
          <a:p>
            <a:r>
              <a:rPr lang="en-US" dirty="0"/>
              <a:t>Watch your words</a:t>
            </a:r>
          </a:p>
          <a:p>
            <a:r>
              <a:rPr lang="en-US" dirty="0"/>
              <a:t>Words a public thoughts are not</a:t>
            </a:r>
          </a:p>
          <a:p>
            <a:r>
              <a:rPr lang="en-US" dirty="0"/>
              <a:t>This raises the issue of honesty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92822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Anxiety in Adulthood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Lao </a:t>
            </a:r>
            <a:r>
              <a:rPr lang="en-US" dirty="0" err="1" smtClean="0"/>
              <a:t>Tsu</a:t>
            </a:r>
            <a:r>
              <a:rPr lang="en-US" dirty="0" smtClean="0"/>
              <a:t>  as the answer</a:t>
            </a:r>
          </a:p>
          <a:p>
            <a:r>
              <a:rPr lang="en-US" dirty="0" smtClean="0"/>
              <a:t>Watch your words</a:t>
            </a:r>
          </a:p>
          <a:p>
            <a:r>
              <a:rPr lang="en-US" dirty="0" smtClean="0"/>
              <a:t>Words a public thoughts are not</a:t>
            </a:r>
          </a:p>
          <a:p>
            <a:r>
              <a:rPr lang="en-US" dirty="0" smtClean="0"/>
              <a:t>This raises the issue of honesty</a:t>
            </a:r>
          </a:p>
        </p:txBody>
      </p:sp>
    </p:spTree>
    <p:extLst>
      <p:ext uri="{BB962C8B-B14F-4D97-AF65-F5344CB8AC3E}">
        <p14:creationId xmlns:p14="http://schemas.microsoft.com/office/powerpoint/2010/main" val="34906070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Anxiety in Adulthood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Lao Tzu   the framework for creation</a:t>
            </a:r>
          </a:p>
          <a:p>
            <a:r>
              <a:rPr lang="en-US" dirty="0" err="1" smtClean="0"/>
              <a:t>Mindfullness</a:t>
            </a:r>
            <a:r>
              <a:rPr lang="en-US" dirty="0" smtClean="0"/>
              <a:t> is the thinking process</a:t>
            </a:r>
          </a:p>
          <a:p>
            <a:r>
              <a:rPr lang="en-US" dirty="0" smtClean="0"/>
              <a:t>DBT is the daily skill </a:t>
            </a:r>
          </a:p>
          <a:p>
            <a:pPr lvl="1"/>
            <a:r>
              <a:rPr lang="en-US" dirty="0" smtClean="0"/>
              <a:t>Attend</a:t>
            </a:r>
          </a:p>
          <a:p>
            <a:pPr lvl="1"/>
            <a:r>
              <a:rPr lang="en-US" dirty="0" smtClean="0"/>
              <a:t>Accept reality (phenomenological vs real)</a:t>
            </a:r>
          </a:p>
          <a:p>
            <a:pPr lvl="1"/>
            <a:r>
              <a:rPr lang="en-US" dirty="0" smtClean="0"/>
              <a:t>Manage and Utilize feelings</a:t>
            </a:r>
          </a:p>
          <a:p>
            <a:pPr lvl="1"/>
            <a:r>
              <a:rPr lang="en-US" dirty="0" smtClean="0"/>
              <a:t>Manage stress</a:t>
            </a:r>
          </a:p>
          <a:p>
            <a:pPr lvl="1"/>
            <a:r>
              <a:rPr lang="en-US" dirty="0" smtClean="0"/>
              <a:t>Managing your resources (using people and resolving conflict)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277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Anxiety in Adulthood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79413"/>
            <a:ext cx="10515600" cy="4351338"/>
          </a:xfrm>
        </p:spPr>
        <p:txBody>
          <a:bodyPr/>
          <a:lstStyle/>
          <a:p>
            <a:r>
              <a:rPr lang="en-US" dirty="0" smtClean="0"/>
              <a:t>Relationship to Circle</a:t>
            </a:r>
          </a:p>
          <a:p>
            <a:pPr lvl="1"/>
            <a:r>
              <a:rPr lang="en-US" dirty="0" smtClean="0"/>
              <a:t>Body (Diet, exercise, Active, Sleep, Weight, Regular Physical)</a:t>
            </a:r>
          </a:p>
          <a:p>
            <a:pPr lvl="1"/>
            <a:r>
              <a:rPr lang="en-US" dirty="0" smtClean="0"/>
              <a:t>Emotions (Support, Sensitivity, Stress Management, Physical Health)</a:t>
            </a:r>
          </a:p>
          <a:p>
            <a:pPr lvl="1"/>
            <a:r>
              <a:rPr lang="en-US" dirty="0" smtClean="0"/>
              <a:t>Knowledge (Challenge self, Learn, Create, Explore different Ideas)</a:t>
            </a:r>
          </a:p>
          <a:p>
            <a:pPr lvl="1"/>
            <a:r>
              <a:rPr lang="en-US" dirty="0" smtClean="0"/>
              <a:t>Environment</a:t>
            </a:r>
          </a:p>
          <a:p>
            <a:pPr lvl="1"/>
            <a:r>
              <a:rPr lang="en-US" dirty="0" smtClean="0"/>
              <a:t>Work</a:t>
            </a:r>
          </a:p>
          <a:p>
            <a:pPr lvl="1"/>
            <a:r>
              <a:rPr lang="en-US" dirty="0" smtClean="0"/>
              <a:t>Finances</a:t>
            </a:r>
          </a:p>
          <a:p>
            <a:pPr lvl="1"/>
            <a:r>
              <a:rPr lang="en-US" dirty="0" smtClean="0"/>
              <a:t>Beliefs</a:t>
            </a:r>
          </a:p>
          <a:p>
            <a:pPr lvl="1"/>
            <a:r>
              <a:rPr lang="en-US" dirty="0" smtClean="0"/>
              <a:t>Connections</a:t>
            </a:r>
          </a:p>
        </p:txBody>
      </p:sp>
    </p:spTree>
    <p:extLst>
      <p:ext uri="{BB962C8B-B14F-4D97-AF65-F5344CB8AC3E}">
        <p14:creationId xmlns:p14="http://schemas.microsoft.com/office/powerpoint/2010/main" val="3866483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Some people are doing it well because</a:t>
            </a:r>
          </a:p>
          <a:p>
            <a:pPr lvl="1"/>
            <a:r>
              <a:rPr lang="en-US" dirty="0" smtClean="0"/>
              <a:t>They have the right genetics (skills)</a:t>
            </a:r>
          </a:p>
          <a:p>
            <a:pPr lvl="1"/>
            <a:r>
              <a:rPr lang="en-US" dirty="0" smtClean="0"/>
              <a:t>They have the right motivation</a:t>
            </a:r>
          </a:p>
          <a:p>
            <a:pPr lvl="1"/>
            <a:r>
              <a:rPr lang="en-US" dirty="0" smtClean="0"/>
              <a:t>They have had the right Role models</a:t>
            </a:r>
          </a:p>
          <a:p>
            <a:pPr lvl="1"/>
            <a:r>
              <a:rPr lang="en-US" dirty="0" smtClean="0"/>
              <a:t>They have had enough practice</a:t>
            </a:r>
          </a:p>
          <a:p>
            <a:r>
              <a:rPr lang="en-US" dirty="0" smtClean="0"/>
              <a:t>But some people have had little to none</a:t>
            </a:r>
          </a:p>
          <a:p>
            <a:r>
              <a:rPr lang="en-US" dirty="0" smtClean="0"/>
              <a:t>But they may still have the desire</a:t>
            </a:r>
          </a:p>
          <a:p>
            <a:r>
              <a:rPr lang="en-US" dirty="0" smtClean="0"/>
              <a:t>But they may not have the desire and may have the skills</a:t>
            </a:r>
          </a:p>
          <a:p>
            <a:r>
              <a:rPr lang="en-US" dirty="0" smtClean="0"/>
              <a:t>We judge that people know or should know.</a:t>
            </a:r>
          </a:p>
          <a:p>
            <a:r>
              <a:rPr lang="en-US" dirty="0" smtClean="0"/>
              <a:t>Knowing Self</a:t>
            </a:r>
          </a:p>
          <a:p>
            <a:r>
              <a:rPr lang="en-US" dirty="0" smtClean="0"/>
              <a:t>Accepting Self</a:t>
            </a:r>
          </a:p>
          <a:p>
            <a:r>
              <a:rPr lang="en-US" dirty="0" smtClean="0"/>
              <a:t>Living in the moment</a:t>
            </a:r>
          </a:p>
          <a:p>
            <a:r>
              <a:rPr lang="en-US" dirty="0" smtClean="0"/>
              <a:t>Accepting Challenges</a:t>
            </a:r>
          </a:p>
          <a:p>
            <a:r>
              <a:rPr lang="en-US" dirty="0" smtClean="0"/>
              <a:t>Mutuality and Reciprocity </a:t>
            </a:r>
            <a:r>
              <a:rPr lang="en-US" dirty="0"/>
              <a:t> </a:t>
            </a:r>
            <a:r>
              <a:rPr lang="en-US" dirty="0" smtClean="0"/>
              <a:t>I am part of the environment : it works the same way for everybody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986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935</Words>
  <Application>Microsoft Office PowerPoint</Application>
  <PresentationFormat>Widescreen</PresentationFormat>
  <Paragraphs>131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Managing Anxiety in Adulthood</vt:lpstr>
      <vt:lpstr>Anxiety in Adulthood – The Present</vt:lpstr>
      <vt:lpstr>Anxiety in Adulthood – Eight Dimensions</vt:lpstr>
      <vt:lpstr>Anxiety in Adulthood – The Process</vt:lpstr>
      <vt:lpstr>Anxiety in Adulthood – The Motive</vt:lpstr>
      <vt:lpstr>Anxiety in Adulthood – The Content</vt:lpstr>
      <vt:lpstr>Anxiety in Adulthood – Eight Dimensions</vt:lpstr>
      <vt:lpstr>Anxiety in Adulthood – Mindfulness 1 Learning</vt:lpstr>
      <vt:lpstr>Anxiety in Adulthood – Mindfulness 2 Regulation</vt:lpstr>
      <vt:lpstr>Anxiety in Adulthood – Mindfulness 3 Observation</vt:lpstr>
      <vt:lpstr>Anxiety in Adulthood</vt:lpstr>
      <vt:lpstr>Anxiety in Adulthood</vt:lpstr>
      <vt:lpstr>Anxiety in Adulthood</vt:lpstr>
      <vt:lpstr>Anxiety in Adulthood</vt:lpstr>
      <vt:lpstr>Anxiety in Adulthood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Anxiety and Depression in Adulthood</dc:title>
  <dc:creator>Lucien Duquette</dc:creator>
  <cp:lastModifiedBy>Lucien Duquette</cp:lastModifiedBy>
  <cp:revision>46</cp:revision>
  <dcterms:created xsi:type="dcterms:W3CDTF">2016-09-07T00:08:56Z</dcterms:created>
  <dcterms:modified xsi:type="dcterms:W3CDTF">2016-09-19T16:31:59Z</dcterms:modified>
</cp:coreProperties>
</file>