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5" r:id="rId3"/>
    <p:sldId id="263" r:id="rId4"/>
    <p:sldId id="286" r:id="rId5"/>
    <p:sldId id="277" r:id="rId6"/>
    <p:sldId id="287" r:id="rId7"/>
    <p:sldId id="270" r:id="rId8"/>
    <p:sldId id="269" r:id="rId9"/>
    <p:sldId id="288" r:id="rId10"/>
    <p:sldId id="257" r:id="rId11"/>
    <p:sldId id="264" r:id="rId12"/>
    <p:sldId id="265" r:id="rId13"/>
    <p:sldId id="289" r:id="rId14"/>
    <p:sldId id="274" r:id="rId15"/>
    <p:sldId id="284" r:id="rId16"/>
    <p:sldId id="272" r:id="rId17"/>
    <p:sldId id="262" r:id="rId18"/>
    <p:sldId id="266" r:id="rId19"/>
    <p:sldId id="290" r:id="rId20"/>
    <p:sldId id="259" r:id="rId21"/>
    <p:sldId id="291" r:id="rId22"/>
    <p:sldId id="279" r:id="rId23"/>
    <p:sldId id="280" r:id="rId24"/>
    <p:sldId id="293" r:id="rId25"/>
    <p:sldId id="292" r:id="rId26"/>
    <p:sldId id="295" r:id="rId27"/>
    <p:sldId id="282" r:id="rId28"/>
    <p:sldId id="294" r:id="rId29"/>
    <p:sldId id="260" r:id="rId30"/>
    <p:sldId id="276" r:id="rId31"/>
    <p:sldId id="271" r:id="rId32"/>
    <p:sldId id="297" r:id="rId33"/>
    <p:sldId id="275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171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30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8E4A-84CD-4356-8002-C8BE915103DD}" type="datetimeFigureOut">
              <a:rPr lang="en-US" smtClean="0"/>
              <a:t>12/14/2016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17A5-A912-41BD-A10D-14A26B4C3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838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8E4A-84CD-4356-8002-C8BE915103DD}" type="datetimeFigureOut">
              <a:rPr lang="en-US" smtClean="0"/>
              <a:t>12/14/2016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17A5-A912-41BD-A10D-14A26B4C3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303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8E4A-84CD-4356-8002-C8BE915103DD}" type="datetimeFigureOut">
              <a:rPr lang="en-US" smtClean="0"/>
              <a:t>12/14/2016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17A5-A912-41BD-A10D-14A26B4C3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450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8E4A-84CD-4356-8002-C8BE915103DD}" type="datetimeFigureOut">
              <a:rPr lang="en-US" smtClean="0"/>
              <a:t>12/14/2016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17A5-A912-41BD-A10D-14A26B4C3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621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8E4A-84CD-4356-8002-C8BE915103DD}" type="datetimeFigureOut">
              <a:rPr lang="en-US" smtClean="0"/>
              <a:t>12/14/2016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17A5-A912-41BD-A10D-14A26B4C3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21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8E4A-84CD-4356-8002-C8BE915103DD}" type="datetimeFigureOut">
              <a:rPr lang="en-US" smtClean="0"/>
              <a:t>12/14/2016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17A5-A912-41BD-A10D-14A26B4C3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813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8E4A-84CD-4356-8002-C8BE915103DD}" type="datetimeFigureOut">
              <a:rPr lang="en-US" smtClean="0"/>
              <a:t>12/14/2016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17A5-A912-41BD-A10D-14A26B4C3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583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8E4A-84CD-4356-8002-C8BE915103DD}" type="datetimeFigureOut">
              <a:rPr lang="en-US" smtClean="0"/>
              <a:t>12/14/2016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17A5-A912-41BD-A10D-14A26B4C3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81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8E4A-84CD-4356-8002-C8BE915103DD}" type="datetimeFigureOut">
              <a:rPr lang="en-US" smtClean="0"/>
              <a:t>12/14/2016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17A5-A912-41BD-A10D-14A26B4C3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66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8E4A-84CD-4356-8002-C8BE915103DD}" type="datetimeFigureOut">
              <a:rPr lang="en-US" smtClean="0"/>
              <a:t>12/14/2016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17A5-A912-41BD-A10D-14A26B4C3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543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8E4A-84CD-4356-8002-C8BE915103DD}" type="datetimeFigureOut">
              <a:rPr lang="en-US" smtClean="0"/>
              <a:t>12/14/2016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17A5-A912-41BD-A10D-14A26B4C3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268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75000"/>
              </a:schemeClr>
            </a:gs>
            <a:gs pos="23000">
              <a:schemeClr val="bg2">
                <a:tint val="98000"/>
                <a:satMod val="130000"/>
                <a:shade val="90000"/>
                <a:lumMod val="103000"/>
              </a:schemeClr>
            </a:gs>
            <a:gs pos="100000">
              <a:schemeClr val="bg2">
                <a:shade val="63000"/>
                <a:satMod val="12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08E4A-84CD-4356-8002-C8BE915103DD}" type="datetimeFigureOut">
              <a:rPr lang="en-US" smtClean="0"/>
              <a:t>12/14/2016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A17A5-A912-41BD-A10D-14A26B4C3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7906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wcassociates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66850" y="779462"/>
            <a:ext cx="9144000" cy="4078288"/>
          </a:xfrm>
        </p:spPr>
        <p:txBody>
          <a:bodyPr>
            <a:noAutofit/>
          </a:bodyPr>
          <a:lstStyle/>
          <a:p>
            <a:r>
              <a:rPr lang="en-US" sz="9600" dirty="0" smtClean="0"/>
              <a:t>Youth at Risk, Trauma, and Strategies 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92256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HAVE WE BEEN IN JUVENILE JUSTICE?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033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392" y="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5400" dirty="0" smtClean="0"/>
              <a:t>Juvenile Justice In New Jersey</a:t>
            </a:r>
            <a:br>
              <a:rPr lang="en-US" sz="5400" dirty="0" smtClean="0"/>
            </a:br>
            <a:r>
              <a:rPr lang="en-US" sz="5400" dirty="0" smtClean="0"/>
              <a:t>Our Knowledge Grows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889" y="1325563"/>
            <a:ext cx="11949112" cy="51181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 Old Law – Mixing all the kids in one place</a:t>
            </a:r>
          </a:p>
          <a:p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1972  Shelter are created</a:t>
            </a:r>
          </a:p>
          <a:p>
            <a:r>
              <a:rPr lang="en-US" dirty="0" smtClean="0"/>
              <a:t>1980’s Youth Service Commission – The State- County Partnership</a:t>
            </a:r>
          </a:p>
          <a:p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Juvenile Justice Commission – Balancing public safety with Juvenile Offender accountability, rehabilitation and skills development</a:t>
            </a:r>
          </a:p>
          <a:p>
            <a:r>
              <a:rPr lang="en-US" dirty="0" smtClean="0"/>
              <a:t>First decade of the current Century – JDAI and Improving Effectiveness through triage </a:t>
            </a:r>
          </a:p>
          <a:p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In Mental Health the 30 years brought the advent of brain studies of trauma  and mindfulness as keys to </a:t>
            </a:r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treatment  approaches</a:t>
            </a:r>
            <a:endParaRPr 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694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ARE THE YOUTH AT RISK?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009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544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dirty="0" smtClean="0"/>
              <a:t>Definition of Youth-At-Risk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Repeat Offenders</a:t>
            </a:r>
          </a:p>
          <a:p>
            <a:r>
              <a:rPr lang="en-US" dirty="0" smtClean="0"/>
              <a:t>Youth who return to the system after an initial </a:t>
            </a:r>
            <a:r>
              <a:rPr lang="en-US" dirty="0" smtClean="0"/>
              <a:t>intervention</a:t>
            </a:r>
            <a:endParaRPr lang="en-US" dirty="0" smtClean="0"/>
          </a:p>
          <a:p>
            <a:r>
              <a:rPr lang="en-US" dirty="0" smtClean="0"/>
              <a:t>Youth who have difficulty learning from experience</a:t>
            </a:r>
          </a:p>
          <a:p>
            <a:endParaRPr lang="en-US" dirty="0" smtClean="0"/>
          </a:p>
          <a:p>
            <a:r>
              <a:rPr lang="en-US" dirty="0" smtClean="0"/>
              <a:t>ASSUMPTION: Repeat Offenders are higher risk of returning and entering the adult system</a:t>
            </a:r>
          </a:p>
          <a:p>
            <a:r>
              <a:rPr lang="en-US" dirty="0" smtClean="0"/>
              <a:t>Repeat Offenders are also at higher risk of having suffered some level of trauma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77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DEFINE TRAUMA?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859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48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dirty="0" smtClean="0"/>
              <a:t>Definition of Trauma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763" y="1825625"/>
            <a:ext cx="11487150" cy="4351338"/>
          </a:xfrm>
        </p:spPr>
        <p:txBody>
          <a:bodyPr>
            <a:noAutofit/>
          </a:bodyPr>
          <a:lstStyle/>
          <a:p>
            <a:pPr marL="457200" lvl="1" indent="0">
              <a:buNone/>
            </a:pPr>
            <a:r>
              <a:rPr lang="en-US" sz="3600" dirty="0" smtClean="0"/>
              <a:t>Trauma is a body-mind </a:t>
            </a:r>
            <a:r>
              <a:rPr lang="en-US" sz="3600" b="1" u="sng" dirty="0" smtClean="0"/>
              <a:t>transformation</a:t>
            </a:r>
            <a:r>
              <a:rPr lang="en-US" sz="3600" dirty="0" smtClean="0"/>
              <a:t> resulting from </a:t>
            </a:r>
          </a:p>
          <a:p>
            <a:pPr lvl="1"/>
            <a:r>
              <a:rPr lang="en-US" sz="3600" dirty="0" smtClean="0"/>
              <a:t>an event </a:t>
            </a:r>
            <a:r>
              <a:rPr lang="en-US" sz="36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experienced by</a:t>
            </a:r>
            <a:r>
              <a:rPr lang="en-US" sz="3600" dirty="0" smtClean="0"/>
              <a:t> an individual </a:t>
            </a:r>
          </a:p>
          <a:p>
            <a:pPr lvl="1"/>
            <a:r>
              <a:rPr lang="en-US" sz="3600" dirty="0" smtClean="0"/>
              <a:t>as </a:t>
            </a:r>
            <a:r>
              <a:rPr lang="en-US" sz="36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life threatening </a:t>
            </a:r>
            <a:r>
              <a:rPr lang="en-US" sz="3600" dirty="0" smtClean="0"/>
              <a:t>(survival),</a:t>
            </a:r>
          </a:p>
          <a:p>
            <a:pPr lvl="1"/>
            <a:r>
              <a:rPr lang="en-US" sz="3600" dirty="0"/>
              <a:t>as </a:t>
            </a:r>
            <a:r>
              <a:rPr lang="en-US" sz="36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devastating</a:t>
            </a:r>
            <a:r>
              <a:rPr lang="en-US" sz="3600" b="1" dirty="0" smtClean="0"/>
              <a:t> </a:t>
            </a:r>
            <a:r>
              <a:rPr lang="en-US" sz="3600" dirty="0" smtClean="0"/>
              <a:t>(helpless) and </a:t>
            </a:r>
          </a:p>
          <a:p>
            <a:pPr lvl="1"/>
            <a:r>
              <a:rPr lang="en-US" sz="3600" dirty="0"/>
              <a:t>as </a:t>
            </a:r>
            <a:r>
              <a:rPr lang="en-US" sz="36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overwhelming</a:t>
            </a:r>
            <a:r>
              <a:rPr lang="en-US" sz="3600" dirty="0" smtClean="0"/>
              <a:t> (hopeless), and by which </a:t>
            </a:r>
          </a:p>
          <a:p>
            <a:pPr lvl="1"/>
            <a:r>
              <a:rPr lang="en-US" sz="3600" dirty="0" smtClean="0"/>
              <a:t>the individual’s </a:t>
            </a:r>
            <a:r>
              <a:rPr lang="en-US" sz="36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life view is significantly altered </a:t>
            </a:r>
            <a:r>
              <a:rPr lang="en-US" sz="3600" dirty="0" smtClean="0">
                <a:solidFill>
                  <a:srgbClr val="FFFF00"/>
                </a:solidFill>
              </a:rPr>
              <a:t>physically, psychologically and behaviorally</a:t>
            </a:r>
            <a:r>
              <a:rPr lang="en-US" sz="3600" dirty="0" smtClean="0"/>
              <a:t>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73943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dirty="0" smtClean="0"/>
              <a:t>Caveat: Trauma is an Experience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Trauma can be </a:t>
            </a:r>
            <a:r>
              <a:rPr lang="en-US" sz="3200" dirty="0" smtClean="0"/>
              <a:t>manifested </a:t>
            </a:r>
            <a:r>
              <a:rPr lang="en-US" sz="3200" dirty="0" smtClean="0"/>
              <a:t>in </a:t>
            </a:r>
            <a:r>
              <a:rPr lang="en-US" sz="3200" dirty="0" smtClean="0"/>
              <a:t>many </a:t>
            </a:r>
            <a:r>
              <a:rPr lang="en-US" sz="3200" dirty="0" smtClean="0"/>
              <a:t>ways</a:t>
            </a:r>
            <a:endParaRPr lang="en-US" sz="3200" dirty="0" smtClean="0"/>
          </a:p>
          <a:p>
            <a:pPr lvl="1"/>
            <a:r>
              <a:rPr lang="en-US" sz="32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The Event </a:t>
            </a:r>
            <a:r>
              <a:rPr lang="en-US" sz="3200" dirty="0" smtClean="0"/>
              <a:t>– Nine Eleven</a:t>
            </a:r>
          </a:p>
          <a:p>
            <a:pPr lvl="1"/>
            <a:r>
              <a:rPr lang="en-US" sz="32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Historical Perspective </a:t>
            </a:r>
            <a:r>
              <a:rPr lang="en-US" sz="3200" dirty="0" smtClean="0"/>
              <a:t>-  The 14 year old Barbie</a:t>
            </a:r>
          </a:p>
          <a:p>
            <a:pPr lvl="1"/>
            <a:r>
              <a:rPr lang="en-US" sz="32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Sensitivity</a:t>
            </a:r>
            <a:r>
              <a:rPr lang="en-US" sz="3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dirty="0" smtClean="0"/>
              <a:t>-  </a:t>
            </a:r>
            <a:r>
              <a:rPr lang="en-US" sz="3200" dirty="0"/>
              <a:t>T</a:t>
            </a:r>
            <a:r>
              <a:rPr lang="en-US" sz="3200" dirty="0" smtClean="0"/>
              <a:t>he 6 year old non-English speaking student</a:t>
            </a:r>
          </a:p>
          <a:p>
            <a:pPr lvl="1"/>
            <a:r>
              <a:rPr lang="en-US" sz="3200" dirty="0" smtClean="0"/>
              <a:t>In </a:t>
            </a:r>
            <a:r>
              <a:rPr lang="en-US" sz="32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contrast</a:t>
            </a:r>
            <a:r>
              <a:rPr lang="en-US" sz="3200" b="1" dirty="0" smtClean="0"/>
              <a:t> </a:t>
            </a:r>
            <a:r>
              <a:rPr lang="en-US" sz="3200" dirty="0" smtClean="0"/>
              <a:t>to what is familiar – The Slaughter House</a:t>
            </a:r>
          </a:p>
          <a:p>
            <a:pPr lvl="1"/>
            <a:endParaRPr lang="en-US" sz="3200" dirty="0"/>
          </a:p>
          <a:p>
            <a:r>
              <a:rPr lang="en-US" sz="3200" dirty="0" smtClean="0"/>
              <a:t>The interplay between the person and the event determines the effect</a:t>
            </a:r>
          </a:p>
          <a:p>
            <a:pPr lvl="2"/>
            <a:endParaRPr lang="en-US" dirty="0" smtClean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815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TRAUMA </a:t>
            </a:r>
            <a:r>
              <a:rPr lang="en-US" dirty="0" smtClean="0"/>
              <a:t>RELATE </a:t>
            </a:r>
            <a:r>
              <a:rPr lang="en-US" dirty="0" smtClean="0"/>
              <a:t>TO YOUTH?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545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064" y="0"/>
            <a:ext cx="11192256" cy="1325563"/>
          </a:xfrm>
        </p:spPr>
        <p:txBody>
          <a:bodyPr>
            <a:noAutofit/>
          </a:bodyPr>
          <a:lstStyle/>
          <a:p>
            <a:r>
              <a:rPr lang="en-US" sz="5400" dirty="0" smtClean="0"/>
              <a:t>Trauma Characteristics of Youth-at-Risk 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952" y="1325562"/>
            <a:ext cx="11326368" cy="5209349"/>
          </a:xfrm>
        </p:spPr>
        <p:txBody>
          <a:bodyPr>
            <a:normAutofit/>
          </a:bodyPr>
          <a:lstStyle/>
          <a:p>
            <a:r>
              <a:rPr lang="en-US" sz="3200" dirty="0"/>
              <a:t>Lack of appropriate role models </a:t>
            </a:r>
            <a:r>
              <a:rPr lang="en-US" sz="3200" dirty="0" smtClean="0">
                <a:sym typeface="Wingdings" panose="05000000000000000000" pitchFamily="2" charset="2"/>
              </a:rPr>
              <a:t></a:t>
            </a:r>
            <a:r>
              <a:rPr lang="en-US" sz="3200" dirty="0" smtClean="0"/>
              <a:t> </a:t>
            </a:r>
            <a:r>
              <a:rPr lang="en-US" sz="3200" dirty="0"/>
              <a:t>Being </a:t>
            </a:r>
            <a:r>
              <a:rPr lang="en-US" sz="3200" dirty="0" smtClean="0"/>
              <a:t>alone/scared at </a:t>
            </a:r>
            <a:r>
              <a:rPr lang="en-US" sz="3200" dirty="0"/>
              <a:t>best, learning </a:t>
            </a:r>
            <a:r>
              <a:rPr lang="en-US" sz="3200" dirty="0" smtClean="0"/>
              <a:t>ineffective/problematic </a:t>
            </a:r>
            <a:r>
              <a:rPr lang="en-US" sz="3200" dirty="0"/>
              <a:t>behavior patterns at </a:t>
            </a:r>
            <a:r>
              <a:rPr lang="en-US" sz="3200" dirty="0" smtClean="0"/>
              <a:t>worst or both</a:t>
            </a:r>
            <a:endParaRPr lang="en-US" sz="3200" dirty="0"/>
          </a:p>
          <a:p>
            <a: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Poor Supervision </a:t>
            </a:r>
            <a:r>
              <a:rPr lang="en-US" sz="3200" dirty="0" smtClean="0">
                <a:solidFill>
                  <a:schemeClr val="accent4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en-US" sz="3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No </a:t>
            </a:r>
            <a: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appropriate boundaries </a:t>
            </a:r>
            <a: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 Lack certainty</a:t>
            </a:r>
            <a:endParaRPr lang="en-US" sz="3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r>
              <a:rPr lang="en-US" sz="3200" dirty="0"/>
              <a:t>High Risk Community </a:t>
            </a:r>
            <a:r>
              <a:rPr lang="en-US" sz="3200" dirty="0" smtClean="0">
                <a:sym typeface="Wingdings" panose="05000000000000000000" pitchFamily="2" charset="2"/>
              </a:rPr>
              <a:t></a:t>
            </a:r>
            <a:r>
              <a:rPr lang="en-US" sz="3200" dirty="0" smtClean="0"/>
              <a:t> </a:t>
            </a:r>
            <a:r>
              <a:rPr lang="en-US" sz="3200" dirty="0"/>
              <a:t>danger at every </a:t>
            </a:r>
            <a:r>
              <a:rPr lang="en-US" sz="3200" dirty="0" smtClean="0"/>
              <a:t>turn </a:t>
            </a:r>
            <a:r>
              <a:rPr lang="en-US" sz="3200" dirty="0" smtClean="0">
                <a:sym typeface="Wingdings" panose="05000000000000000000" pitchFamily="2" charset="2"/>
              </a:rPr>
              <a:t>Alternative to the Home</a:t>
            </a:r>
            <a:endParaRPr lang="en-US" sz="3200" dirty="0"/>
          </a:p>
          <a:p>
            <a: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Poor school Performance – Not fitting in </a:t>
            </a:r>
            <a: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 Poor self esteem</a:t>
            </a:r>
          </a:p>
          <a:p>
            <a:r>
              <a:rPr lang="en-US" sz="3200" dirty="0" smtClean="0"/>
              <a:t>Drug </a:t>
            </a:r>
            <a:r>
              <a:rPr lang="en-US" sz="3200" dirty="0"/>
              <a:t>involvement </a:t>
            </a:r>
            <a:r>
              <a:rPr lang="en-US" sz="3200" dirty="0" smtClean="0">
                <a:sym typeface="Wingdings" panose="05000000000000000000" pitchFamily="2" charset="2"/>
              </a:rPr>
              <a:t></a:t>
            </a:r>
            <a:r>
              <a:rPr lang="en-US" sz="3200" dirty="0" smtClean="0"/>
              <a:t> </a:t>
            </a:r>
            <a:r>
              <a:rPr lang="en-US" sz="3200" dirty="0"/>
              <a:t>Quick and Easy </a:t>
            </a:r>
            <a:r>
              <a:rPr lang="en-US" sz="3200" dirty="0" smtClean="0"/>
              <a:t>solution</a:t>
            </a:r>
            <a:endParaRPr lang="en-US" sz="3200" dirty="0"/>
          </a:p>
          <a:p>
            <a:r>
              <a:rPr lang="en-US" sz="3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Repeated exposure to the SYSTEM </a:t>
            </a:r>
            <a:r>
              <a:rPr lang="en-US" sz="3200" dirty="0" smtClean="0">
                <a:solidFill>
                  <a:schemeClr val="accent4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en-US" sz="3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accent4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Reduced effectiveness</a:t>
            </a:r>
            <a:endParaRPr lang="en-US" sz="3200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9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8472" y="-73152"/>
            <a:ext cx="10515600" cy="1325563"/>
          </a:xfrm>
        </p:spPr>
        <p:txBody>
          <a:bodyPr/>
          <a:lstStyle/>
          <a:p>
            <a:r>
              <a:rPr lang="en-US" dirty="0" smtClean="0"/>
              <a:t>The ABC’s of  Youth-at-Risk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8472" y="1874392"/>
            <a:ext cx="1704918" cy="4351338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CD</a:t>
            </a:r>
          </a:p>
          <a:p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LD</a:t>
            </a:r>
            <a:endParaRPr lang="en-US" sz="36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r>
              <a:rPr lang="en-US" sz="3600" dirty="0" smtClean="0"/>
              <a:t>ADHD</a:t>
            </a:r>
            <a:endParaRPr lang="en-US" sz="3600" dirty="0"/>
          </a:p>
          <a:p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ODD</a:t>
            </a:r>
            <a:endParaRPr lang="en-US" sz="36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r>
              <a:rPr lang="en-US" sz="3600" dirty="0" smtClean="0"/>
              <a:t>OCD</a:t>
            </a:r>
          </a:p>
          <a:p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BPD</a:t>
            </a:r>
            <a:endParaRPr lang="en-US" sz="36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r>
              <a:rPr lang="en-US" sz="3600" dirty="0" smtClean="0"/>
              <a:t>SBD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555310" y="1874392"/>
            <a:ext cx="7778663" cy="4589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 smtClean="0"/>
              <a:t>Conduct Disorder</a:t>
            </a:r>
          </a:p>
          <a:p>
            <a:pPr marL="0" indent="0">
              <a:buNone/>
            </a:pP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Learning Disabilities</a:t>
            </a:r>
          </a:p>
          <a:p>
            <a:pPr marL="0" indent="0">
              <a:buNone/>
            </a:pPr>
            <a:r>
              <a:rPr lang="en-US" sz="3600" dirty="0" smtClean="0"/>
              <a:t>Attention Deficit/Hyperactive Disorder</a:t>
            </a:r>
          </a:p>
          <a:p>
            <a:pPr marL="0" indent="0">
              <a:buNone/>
            </a:pP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Oppositional Defiant Disorder</a:t>
            </a:r>
          </a:p>
          <a:p>
            <a:pPr marL="0" indent="0">
              <a:buNone/>
            </a:pPr>
            <a:r>
              <a:rPr lang="en-US" sz="3600" dirty="0" smtClean="0"/>
              <a:t>Obsessive Compulsive Disorder</a:t>
            </a:r>
          </a:p>
          <a:p>
            <a:pPr marL="0" indent="0">
              <a:buNone/>
            </a:pP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Bi-Polar Disorder</a:t>
            </a:r>
          </a:p>
          <a:p>
            <a:pPr marL="0" indent="0">
              <a:buNone/>
            </a:pPr>
            <a:r>
              <a:rPr lang="en-US" sz="3600" dirty="0" smtClean="0"/>
              <a:t>Spoiled Brat Disorder</a:t>
            </a:r>
          </a:p>
        </p:txBody>
      </p:sp>
    </p:spTree>
    <p:extLst>
      <p:ext uri="{BB962C8B-B14F-4D97-AF65-F5344CB8AC3E}">
        <p14:creationId xmlns:p14="http://schemas.microsoft.com/office/powerpoint/2010/main" val="3394398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856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dirty="0" smtClean="0"/>
              <a:t>Trauma as Life Experience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25562"/>
            <a:ext cx="10515600" cy="5331269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LIVING THE LIFE OF AN ADULT AS A CHILD</a:t>
            </a:r>
            <a:endParaRPr lang="en-US" dirty="0"/>
          </a:p>
          <a:p>
            <a:pPr lvl="1"/>
            <a:r>
              <a:rPr lang="en-US" dirty="0" smtClean="0"/>
              <a:t>Five examples</a:t>
            </a:r>
            <a:r>
              <a:rPr lang="en-US" dirty="0"/>
              <a:t>:	</a:t>
            </a:r>
            <a:endParaRPr lang="en-US" dirty="0" smtClean="0"/>
          </a:p>
          <a:p>
            <a:pPr lvl="2"/>
            <a:r>
              <a:rPr lang="en-US" dirty="0" smtClean="0"/>
              <a:t>5 </a:t>
            </a:r>
            <a:r>
              <a:rPr lang="en-US" dirty="0"/>
              <a:t>year old </a:t>
            </a:r>
            <a:r>
              <a:rPr lang="en-US" dirty="0" err="1" smtClean="0"/>
              <a:t>burgular</a:t>
            </a:r>
            <a:r>
              <a:rPr lang="en-US" dirty="0"/>
              <a:t> </a:t>
            </a:r>
            <a:r>
              <a:rPr lang="en-US" dirty="0" smtClean="0"/>
              <a:t>– Let’s do it Mom</a:t>
            </a:r>
          </a:p>
          <a:p>
            <a:pPr lvl="2"/>
            <a:r>
              <a:rPr lang="en-US" dirty="0" smtClean="0"/>
              <a:t>7 </a:t>
            </a:r>
            <a:r>
              <a:rPr lang="en-US" dirty="0"/>
              <a:t>year old con </a:t>
            </a:r>
            <a:r>
              <a:rPr lang="en-US" dirty="0" smtClean="0"/>
              <a:t>artist</a:t>
            </a:r>
            <a:r>
              <a:rPr lang="en-US" dirty="0"/>
              <a:t> </a:t>
            </a:r>
            <a:r>
              <a:rPr lang="en-US" dirty="0" smtClean="0"/>
              <a:t>– Collecting Coupons is fun, but finding sales receipt is </a:t>
            </a:r>
            <a:r>
              <a:rPr lang="en-US" dirty="0" smtClean="0"/>
              <a:t>better</a:t>
            </a:r>
            <a:endParaRPr lang="en-US" dirty="0" smtClean="0"/>
          </a:p>
          <a:p>
            <a:pPr lvl="2"/>
            <a:r>
              <a:rPr lang="en-US" dirty="0" smtClean="0"/>
              <a:t>17 year old drug dealer – Working in my PJ’s is awesome, besides I make more money than you do.</a:t>
            </a:r>
          </a:p>
          <a:p>
            <a:r>
              <a:rPr lang="en-US" dirty="0" smtClean="0"/>
              <a:t>RESULT: REPEATING A BEHAVIOR CYCLE THAT DEFENDS AGAINST FEAR</a:t>
            </a:r>
          </a:p>
          <a:p>
            <a:pPr lvl="1"/>
            <a:r>
              <a:rPr lang="en-US" dirty="0" smtClean="0"/>
              <a:t>Entitlement as a defense against loneliness,</a:t>
            </a:r>
          </a:p>
          <a:p>
            <a:pPr lvl="1"/>
            <a:r>
              <a:rPr lang="en-US" dirty="0" smtClean="0"/>
              <a:t> and working over time to be significant, effective AND WHOLE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98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IS BRAIN FUNCTION INVOLVED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2065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 smtClean="0"/>
              <a:t>New Approach – Brain Function Focus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7504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400" b="1" u="sng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TOP DOWN VIEW</a:t>
            </a:r>
          </a:p>
          <a:p>
            <a:endParaRPr lang="en-US" sz="4400" dirty="0"/>
          </a:p>
          <a:p>
            <a:r>
              <a:rPr lang="en-US" sz="4400" dirty="0" smtClean="0"/>
              <a:t>Cognitive Brain – Pre-frontal Cortex </a:t>
            </a:r>
          </a:p>
          <a:p>
            <a:endParaRPr lang="en-US" sz="4400" dirty="0" smtClean="0"/>
          </a:p>
          <a:p>
            <a:r>
              <a:rPr lang="en-US" sz="4400" dirty="0" smtClean="0"/>
              <a:t>Mammalian Brain – Limbic System</a:t>
            </a:r>
          </a:p>
          <a:p>
            <a:endParaRPr lang="en-US" sz="4400" dirty="0" smtClean="0"/>
          </a:p>
          <a:p>
            <a:r>
              <a:rPr lang="en-US" sz="4400" dirty="0" smtClean="0"/>
              <a:t>Reptilian Brain – Brain Stem</a:t>
            </a:r>
          </a:p>
          <a:p>
            <a:pPr lvl="1"/>
            <a:endParaRPr lang="en-US" sz="4400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458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dirty="0" smtClean="0"/>
              <a:t>Brain Function Focus – BOTTOM UP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" y="1325564"/>
            <a:ext cx="11375136" cy="5115624"/>
          </a:xfrm>
        </p:spPr>
        <p:txBody>
          <a:bodyPr>
            <a:normAutofit/>
          </a:bodyPr>
          <a:lstStyle/>
          <a:p>
            <a:r>
              <a:rPr lang="en-US" dirty="0" smtClean="0"/>
              <a:t>Reptilian Brain</a:t>
            </a:r>
          </a:p>
          <a:p>
            <a:r>
              <a:rPr lang="en-US" sz="1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Brain Elements: Brainstem, Thalamus, Hypothalamus, Sensory-Motor Cortex, Cerebellum</a:t>
            </a:r>
          </a:p>
          <a:p>
            <a:r>
              <a:rPr lang="en-US" dirty="0" smtClean="0"/>
              <a:t>Functions:</a:t>
            </a:r>
          </a:p>
          <a:p>
            <a:pPr lvl="1"/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Sensing-Doing</a:t>
            </a:r>
            <a:r>
              <a:rPr lang="en-US" sz="2800" dirty="0" smtClean="0"/>
              <a:t> (sensory-motor Cortex) </a:t>
            </a:r>
          </a:p>
          <a:p>
            <a:pPr lvl="1"/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Autonomic Nervous </a:t>
            </a:r>
            <a:r>
              <a:rPr lang="en-US" sz="28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System </a:t>
            </a:r>
            <a:r>
              <a:rPr lang="en-US" sz="2800" dirty="0"/>
              <a:t>(Metabolism, </a:t>
            </a:r>
            <a:r>
              <a:rPr lang="en-US" sz="2800" dirty="0" smtClean="0"/>
              <a:t>Homeostasis)</a:t>
            </a:r>
          </a:p>
          <a:p>
            <a:pPr lvl="1"/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Actions </a:t>
            </a:r>
            <a:r>
              <a:rPr lang="en-US" sz="2800" dirty="0" smtClean="0"/>
              <a:t>(sleeping, eating, drinking, eliminating, respiring, perspiring, reproducing)</a:t>
            </a:r>
          </a:p>
          <a:p>
            <a:pPr lvl="1"/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Conditioning/Patterning</a:t>
            </a:r>
            <a:r>
              <a:rPr lang="en-US" sz="2800" dirty="0" smtClean="0"/>
              <a:t> without permission: focusing, seeking/hunting, watching, tracking, sorting, selecting, associating, learning based on approach (pleasure) and/or avoidance (pain)/protecting</a:t>
            </a:r>
          </a:p>
          <a:p>
            <a:r>
              <a:rPr lang="en-US" dirty="0" smtClean="0"/>
              <a:t>Hard-wired to </a:t>
            </a:r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SURVIVE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181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992" y="0"/>
            <a:ext cx="11740896" cy="1325563"/>
          </a:xfrm>
        </p:spPr>
        <p:txBody>
          <a:bodyPr>
            <a:noAutofit/>
          </a:bodyPr>
          <a:lstStyle/>
          <a:p>
            <a:r>
              <a:rPr lang="en-US" sz="5400" dirty="0" smtClean="0"/>
              <a:t>Brain Function Focus – BOTTOM UP 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" y="1207008"/>
            <a:ext cx="11948160" cy="565099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5200" b="1" u="sng" dirty="0" smtClean="0"/>
              <a:t>Mammalian Brain</a:t>
            </a:r>
          </a:p>
          <a:p>
            <a:pPr marL="0" indent="0">
              <a:buNone/>
            </a:pPr>
            <a:r>
              <a:rPr lang="en-US" sz="2600" b="1" u="sng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Brain Elements</a:t>
            </a:r>
            <a:r>
              <a:rPr lang="en-US" sz="26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: Limbic System (Hippocampus/Amygdala)</a:t>
            </a:r>
          </a:p>
          <a:p>
            <a:pPr marL="0" indent="0">
              <a:buNone/>
            </a:pPr>
            <a:endParaRPr lang="en-US" sz="4100" dirty="0" smtClean="0"/>
          </a:p>
          <a:p>
            <a:pPr marL="0" indent="0">
              <a:buNone/>
            </a:pPr>
            <a:r>
              <a:rPr lang="en-US" sz="5200" u="sng" dirty="0" smtClean="0"/>
              <a:t>Brain Functions</a:t>
            </a:r>
            <a:r>
              <a:rPr lang="en-US" sz="5200" dirty="0" smtClean="0"/>
              <a:t>:</a:t>
            </a:r>
          </a:p>
          <a:p>
            <a:pPr lvl="1"/>
            <a:r>
              <a:rPr lang="en-US" sz="5200" dirty="0" smtClean="0"/>
              <a:t>Valuing &amp; Believing</a:t>
            </a:r>
          </a:p>
          <a:p>
            <a:pPr lvl="1"/>
            <a:r>
              <a:rPr lang="en-US" sz="5200" dirty="0" smtClean="0"/>
              <a:t>Feeling, Judging &amp; Managing Emotions</a:t>
            </a:r>
          </a:p>
          <a:p>
            <a:pPr lvl="1"/>
            <a:r>
              <a:rPr lang="en-US" sz="5200" dirty="0" smtClean="0"/>
              <a:t>Attachment</a:t>
            </a:r>
          </a:p>
          <a:p>
            <a:pPr lvl="1"/>
            <a:r>
              <a:rPr lang="en-US" sz="5200" dirty="0" smtClean="0"/>
              <a:t>Immediate Memory</a:t>
            </a:r>
          </a:p>
          <a:p>
            <a:pPr lvl="1"/>
            <a:r>
              <a:rPr lang="en-US" sz="5200" dirty="0" smtClean="0"/>
              <a:t>Sense of Self</a:t>
            </a:r>
          </a:p>
          <a:p>
            <a:pPr lvl="1"/>
            <a:endParaRPr lang="en-US" sz="5200" dirty="0" smtClean="0"/>
          </a:p>
          <a:p>
            <a:pPr marL="0" indent="0">
              <a:buNone/>
            </a:pPr>
            <a:r>
              <a:rPr lang="en-US" sz="5200" dirty="0" smtClean="0"/>
              <a:t>Hard-wired to worry and to have a motive to SURVIVE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34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dirty="0" smtClean="0"/>
              <a:t>Brain Function Focus – BOTTOM UP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" y="1231392"/>
            <a:ext cx="11826240" cy="576072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5200" b="1" u="sng" dirty="0" smtClean="0"/>
              <a:t>Cognitive (Human) Brain</a:t>
            </a:r>
          </a:p>
          <a:p>
            <a:pPr marL="0" indent="0">
              <a:buNone/>
            </a:pPr>
            <a:r>
              <a:rPr lang="en-US" sz="2300" b="1" u="sng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Brain Elements</a:t>
            </a:r>
            <a:r>
              <a:rPr lang="en-US" sz="23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:</a:t>
            </a:r>
            <a:r>
              <a:rPr lang="en-US" sz="23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Pre-frontal Cortex</a:t>
            </a:r>
            <a:endParaRPr lang="en-US" sz="23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en-US" sz="5200" dirty="0" smtClean="0"/>
          </a:p>
          <a:p>
            <a:pPr marL="0" indent="0">
              <a:buNone/>
            </a:pPr>
            <a:r>
              <a:rPr lang="en-US" sz="5200" b="1" u="sng" dirty="0" smtClean="0"/>
              <a:t>Brain Functions</a:t>
            </a:r>
            <a:r>
              <a:rPr lang="en-US" sz="5200" dirty="0" smtClean="0"/>
              <a:t>:</a:t>
            </a:r>
          </a:p>
          <a:p>
            <a:pPr lvl="1"/>
            <a:r>
              <a:rPr lang="en-US" sz="5200" dirty="0" smtClean="0"/>
              <a:t>Knowing – Learning/Remembering (content)</a:t>
            </a:r>
          </a:p>
          <a:p>
            <a:pPr lvl="1"/>
            <a:r>
              <a:rPr lang="en-US" sz="5200" dirty="0" smtClean="0"/>
              <a:t>Thinking – Learning/Remembering (process)</a:t>
            </a:r>
          </a:p>
          <a:p>
            <a:pPr lvl="1"/>
            <a:r>
              <a:rPr lang="en-US" sz="5200" dirty="0" smtClean="0"/>
              <a:t>Speaking (describing)</a:t>
            </a:r>
          </a:p>
          <a:p>
            <a:pPr lvl="1"/>
            <a:r>
              <a:rPr lang="en-US" sz="5200" dirty="0" smtClean="0"/>
              <a:t>Expecting &amp; Demanding (Choosing goal formation and acquisition)</a:t>
            </a:r>
          </a:p>
          <a:p>
            <a:pPr lvl="1"/>
            <a:endParaRPr lang="en-US" sz="4700" dirty="0"/>
          </a:p>
          <a:p>
            <a:pPr marL="0" indent="0">
              <a:buNone/>
            </a:pPr>
            <a:r>
              <a:rPr lang="en-US" sz="4700" dirty="0" smtClean="0"/>
              <a:t>Hard-wired to have and execute a plan to </a:t>
            </a:r>
            <a:r>
              <a:rPr lang="en-US" sz="4700" b="1" dirty="0" smtClean="0"/>
              <a:t>SURVIVE</a:t>
            </a:r>
          </a:p>
          <a:p>
            <a:pPr lvl="1"/>
            <a:endParaRPr lang="en-US" sz="4400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008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 smtClean="0"/>
              <a:t>New Approach – How does the Brain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336" y="1414272"/>
            <a:ext cx="11253216" cy="513283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IN ORDER OF DEVELOPMENT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Reptilian Brain –</a:t>
            </a:r>
            <a:r>
              <a:rPr lang="en-US" dirty="0"/>
              <a:t> </a:t>
            </a:r>
            <a:r>
              <a:rPr lang="en-US" dirty="0" smtClean="0"/>
              <a:t>sets the foundation. </a:t>
            </a:r>
          </a:p>
          <a:p>
            <a:pPr lvl="1"/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SURVIVAL</a:t>
            </a:r>
          </a:p>
          <a:p>
            <a:endParaRPr lang="en-US" dirty="0" smtClean="0"/>
          </a:p>
          <a:p>
            <a:r>
              <a:rPr lang="en-US" dirty="0" smtClean="0"/>
              <a:t>Mammalian Brain - Brings judgement, motives, choice and attachment.  </a:t>
            </a:r>
          </a:p>
          <a:p>
            <a:pPr lvl="1"/>
            <a:r>
              <a:rPr lang="en-US" dirty="0" smtClean="0"/>
              <a:t>Quality of Life </a:t>
            </a:r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STANDARD</a:t>
            </a:r>
          </a:p>
          <a:p>
            <a:endParaRPr lang="en-US" dirty="0" smtClean="0"/>
          </a:p>
          <a:p>
            <a:r>
              <a:rPr lang="en-US" dirty="0" smtClean="0"/>
              <a:t>Cognitive Brain - brings rationality, understanding and language. </a:t>
            </a:r>
          </a:p>
          <a:p>
            <a:pPr lvl="1"/>
            <a:r>
              <a:rPr lang="en-US" dirty="0" smtClean="0"/>
              <a:t>Creating a </a:t>
            </a:r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PLAN</a:t>
            </a:r>
            <a:r>
              <a:rPr lang="en-US" dirty="0"/>
              <a:t> </a:t>
            </a:r>
            <a:r>
              <a:rPr lang="en-US" dirty="0" smtClean="0"/>
              <a:t>that help us Survive  “The story we tell ourselves”</a:t>
            </a:r>
          </a:p>
          <a:p>
            <a:endParaRPr lang="en-US" dirty="0"/>
          </a:p>
          <a:p>
            <a:r>
              <a:rPr lang="en-US" dirty="0" smtClean="0"/>
              <a:t>The primitive becomes the default if the higher functions lapse.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14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TRAUMA CHANGE THE BRAIN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6428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 smtClean="0"/>
              <a:t>“The Body keeps the Score” Van Der </a:t>
            </a:r>
            <a:r>
              <a:rPr lang="en-US" dirty="0" err="1" smtClean="0"/>
              <a:t>Kolk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4400" dirty="0" smtClean="0"/>
              <a:t>Trauma Resides in the mind and body</a:t>
            </a:r>
          </a:p>
          <a:p>
            <a:endParaRPr lang="en-US" sz="4400" dirty="0" smtClean="0"/>
          </a:p>
          <a:p>
            <a:r>
              <a:rPr lang="en-US" sz="4400" dirty="0" smtClean="0"/>
              <a:t>Trauma produces permanent neurological changes in the Brain</a:t>
            </a:r>
          </a:p>
          <a:p>
            <a:endParaRPr lang="en-US" sz="4400" dirty="0"/>
          </a:p>
          <a:p>
            <a:r>
              <a:rPr lang="en-US" sz="4400" dirty="0" smtClean="0"/>
              <a:t>Trauma is stored in both the brain and muscles</a:t>
            </a:r>
            <a:r>
              <a:rPr lang="en-US" dirty="0" smtClean="0"/>
              <a:t> </a:t>
            </a:r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75855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Autofit/>
          </a:bodyPr>
          <a:lstStyle/>
          <a:p>
            <a:r>
              <a:rPr lang="en-US" sz="5400" dirty="0" smtClean="0"/>
              <a:t>Trauma and Youth-At-Risk</a:t>
            </a:r>
            <a:br>
              <a:rPr lang="en-US" sz="5400" dirty="0" smtClean="0"/>
            </a:b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/>
              <a:t>Amygdala</a:t>
            </a:r>
          </a:p>
          <a:p>
            <a:pPr lvl="1"/>
            <a:r>
              <a:rPr lang="en-US" sz="3600" dirty="0" smtClean="0"/>
              <a:t>Trauma causes one or more reactions:</a:t>
            </a:r>
          </a:p>
          <a:p>
            <a:pPr lvl="1"/>
            <a:r>
              <a:rPr lang="en-US" sz="3600" dirty="0" smtClean="0"/>
              <a:t>Fight   (Example S&amp;N)  </a:t>
            </a:r>
            <a:endParaRPr lang="en-US" sz="3600" dirty="0" smtClean="0"/>
          </a:p>
          <a:p>
            <a:pPr lvl="1"/>
            <a:r>
              <a:rPr lang="en-US" sz="3600" dirty="0" smtClean="0"/>
              <a:t>Flight   </a:t>
            </a:r>
            <a:endParaRPr lang="en-US" sz="3600" dirty="0" smtClean="0"/>
          </a:p>
          <a:p>
            <a:pPr lvl="1"/>
            <a:r>
              <a:rPr lang="en-US" sz="3600" dirty="0" smtClean="0"/>
              <a:t>or </a:t>
            </a:r>
            <a:r>
              <a:rPr lang="en-US" sz="3600" dirty="0" smtClean="0"/>
              <a:t>Freeze  </a:t>
            </a:r>
            <a:endParaRPr lang="en-US" sz="3600" dirty="0" smtClean="0"/>
          </a:p>
          <a:p>
            <a:pPr lvl="1"/>
            <a:endParaRPr lang="en-US" sz="3600" dirty="0"/>
          </a:p>
          <a:p>
            <a:pPr lvl="1"/>
            <a:r>
              <a:rPr lang="en-US" sz="3600" dirty="0" smtClean="0"/>
              <a:t>…. It is what the amygdala does</a:t>
            </a:r>
            <a:endParaRPr lang="en-US" sz="3600" dirty="0"/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279662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dirty="0" smtClean="0"/>
              <a:t>Trauma and Youth-At-Risk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26464"/>
            <a:ext cx="10515600" cy="49133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/>
              <a:t>Cognitive Brain</a:t>
            </a:r>
          </a:p>
          <a:p>
            <a:r>
              <a:rPr lang="en-US" sz="4000" dirty="0" smtClean="0"/>
              <a:t>Left Brain - Rational processing is suspended</a:t>
            </a:r>
          </a:p>
          <a:p>
            <a:r>
              <a:rPr lang="en-US" sz="4000" dirty="0" smtClean="0"/>
              <a:t>Right Brain - Intuitive Process functions</a:t>
            </a:r>
          </a:p>
          <a:p>
            <a:r>
              <a:rPr lang="en-US" sz="4000" dirty="0" smtClean="0"/>
              <a:t>Language areas are suspended</a:t>
            </a:r>
          </a:p>
          <a:p>
            <a:pPr marL="0" indent="0">
              <a:buNone/>
            </a:pPr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2456516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Trauma and Youth-At-Risk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b="1" u="sng" dirty="0" smtClean="0"/>
              <a:t>Numbness</a:t>
            </a:r>
            <a:r>
              <a:rPr lang="en-US" sz="4400" u="sng" dirty="0" smtClean="0"/>
              <a:t> </a:t>
            </a:r>
          </a:p>
          <a:p>
            <a:r>
              <a:rPr lang="en-US" sz="4400" dirty="0" smtClean="0"/>
              <a:t>The Big Freeze: Numbing to reduce fear/hurt</a:t>
            </a:r>
          </a:p>
          <a:p>
            <a:r>
              <a:rPr lang="en-US" sz="4400" dirty="0" smtClean="0"/>
              <a:t>The Result is: Not being able to love or be loved </a:t>
            </a:r>
          </a:p>
        </p:txBody>
      </p:sp>
    </p:spTree>
    <p:extLst>
      <p:ext uri="{BB962C8B-B14F-4D97-AF65-F5344CB8AC3E}">
        <p14:creationId xmlns:p14="http://schemas.microsoft.com/office/powerpoint/2010/main" val="1789155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Trauma and Youth-At-Risk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13433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b="1" u="sng" dirty="0" smtClean="0"/>
              <a:t>Lost of Self </a:t>
            </a:r>
          </a:p>
          <a:p>
            <a:r>
              <a:rPr lang="en-US" sz="4400" dirty="0" smtClean="0"/>
              <a:t>Not being able to control the outcome</a:t>
            </a:r>
          </a:p>
          <a:p>
            <a:r>
              <a:rPr lang="en-US" sz="4400" dirty="0" smtClean="0"/>
              <a:t>Feeling terrified, dependent, excited and/enraged</a:t>
            </a:r>
          </a:p>
          <a:p>
            <a:r>
              <a:rPr lang="en-US" sz="4400" dirty="0" smtClean="0"/>
              <a:t>Paralyzing shame they can’t control, and shame for the actions they took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94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Trauma and Youth-At-Risk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4400" b="1" u="sng" dirty="0" smtClean="0"/>
              <a:t>Fundamental Perceptual Reorganization</a:t>
            </a:r>
            <a:r>
              <a:rPr lang="en-US" sz="4400" dirty="0" smtClean="0"/>
              <a:t> 1 </a:t>
            </a:r>
          </a:p>
          <a:p>
            <a:r>
              <a:rPr lang="en-US" sz="4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Reliving</a:t>
            </a:r>
            <a:r>
              <a:rPr lang="en-US" sz="4400" dirty="0" smtClean="0"/>
              <a:t> over and over, being stuck in the same pattern </a:t>
            </a:r>
            <a:r>
              <a:rPr lang="en-US" sz="4400" dirty="0" smtClean="0"/>
              <a:t>they want </a:t>
            </a:r>
            <a:r>
              <a:rPr lang="en-US" sz="4400" dirty="0" smtClean="0"/>
              <a:t>to control</a:t>
            </a:r>
            <a:endParaRPr lang="en-US" sz="4400" dirty="0"/>
          </a:p>
          <a:p>
            <a:r>
              <a:rPr lang="en-US" sz="4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Superimposing</a:t>
            </a:r>
            <a:r>
              <a:rPr lang="en-US" sz="4400" dirty="0" smtClean="0"/>
              <a:t> the experience on other events, with the same perspective</a:t>
            </a:r>
          </a:p>
          <a:p>
            <a:r>
              <a:rPr lang="en-US" sz="4400" dirty="0" smtClean="0"/>
              <a:t>Impossible for them to </a:t>
            </a:r>
            <a:r>
              <a:rPr lang="en-US" sz="4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re-imagine</a:t>
            </a:r>
            <a:r>
              <a:rPr lang="en-US" sz="4400" dirty="0" smtClean="0"/>
              <a:t> their life differently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12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Trauma and Youth-At-Risk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4400" b="1" u="sng" dirty="0" smtClean="0"/>
              <a:t>Fundamental Perceptual Reorganization</a:t>
            </a:r>
            <a:r>
              <a:rPr lang="en-US" sz="4400" dirty="0" smtClean="0"/>
              <a:t>  2</a:t>
            </a:r>
          </a:p>
          <a:p>
            <a:r>
              <a:rPr lang="en-US" sz="4400" dirty="0" smtClean="0"/>
              <a:t>Reliving the trauma over and over </a:t>
            </a:r>
            <a:r>
              <a:rPr lang="en-US" sz="4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reinforcing</a:t>
            </a:r>
            <a:r>
              <a:rPr lang="en-US" sz="4400" dirty="0" smtClean="0"/>
              <a:t> the response  </a:t>
            </a:r>
          </a:p>
          <a:p>
            <a:r>
              <a:rPr lang="en-US" sz="4400" dirty="0" smtClean="0"/>
              <a:t>Talking does not change the </a:t>
            </a:r>
            <a:r>
              <a:rPr lang="en-US" sz="4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physical/hormonal response </a:t>
            </a:r>
            <a:r>
              <a:rPr lang="en-US" sz="4400" dirty="0" smtClean="0"/>
              <a:t>of vigilant.  </a:t>
            </a:r>
          </a:p>
          <a:p>
            <a:r>
              <a:rPr lang="en-US" sz="4400" dirty="0" smtClean="0"/>
              <a:t>Seeing </a:t>
            </a:r>
            <a:r>
              <a:rPr lang="en-US" sz="4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danger everywhere </a:t>
            </a:r>
            <a:r>
              <a:rPr lang="en-US" sz="4400" dirty="0" smtClean="0"/>
              <a:t>prompting fear of injury by others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07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Trauma and Youth-At-Risk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u="sng" dirty="0" smtClean="0"/>
              <a:t>The Inescapable </a:t>
            </a:r>
            <a:r>
              <a:rPr lang="en-US" sz="4400" u="sng" dirty="0" smtClean="0"/>
              <a:t>shock </a:t>
            </a:r>
            <a:r>
              <a:rPr lang="en-US" sz="4400" u="sng" dirty="0" smtClean="0"/>
              <a:t> - Learned helplessness</a:t>
            </a:r>
            <a:endParaRPr lang="en-US" sz="4400" u="sng" dirty="0" smtClean="0"/>
          </a:p>
          <a:p>
            <a:endParaRPr lang="en-US" sz="4400" dirty="0" smtClean="0"/>
          </a:p>
          <a:p>
            <a:r>
              <a:rPr lang="en-US" sz="4400" dirty="0" smtClean="0"/>
              <a:t>Not only do you repeat the response but</a:t>
            </a:r>
          </a:p>
          <a:p>
            <a:pPr marL="0" indent="0">
              <a:buNone/>
            </a:pPr>
            <a:r>
              <a:rPr lang="en-US" sz="4400" dirty="0" smtClean="0"/>
              <a:t> </a:t>
            </a:r>
          </a:p>
          <a:p>
            <a:r>
              <a:rPr lang="en-US" sz="4800" dirty="0" smtClean="0"/>
              <a:t>You seek refuge in what is familiar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972558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Trauma and Youth-At-Risk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144" y="1825625"/>
            <a:ext cx="11472672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400" b="1" u="sng" dirty="0" smtClean="0"/>
              <a:t>Addicted to pain and pleasure   </a:t>
            </a:r>
          </a:p>
          <a:p>
            <a:r>
              <a:rPr lang="en-US" sz="3600" dirty="0" smtClean="0"/>
              <a:t>The trauma provokes a person to get ready to survive over and over </a:t>
            </a: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(No Closure)</a:t>
            </a:r>
          </a:p>
          <a:p>
            <a:r>
              <a:rPr lang="en-US" sz="3600" dirty="0" smtClean="0"/>
              <a:t>Re-experiencing the trauma provides </a:t>
            </a: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excitement</a:t>
            </a:r>
          </a:p>
          <a:p>
            <a:r>
              <a:rPr lang="en-US" sz="3600" dirty="0" smtClean="0"/>
              <a:t>Without the trauma </a:t>
            </a: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life is boring</a:t>
            </a:r>
          </a:p>
          <a:p>
            <a:r>
              <a:rPr lang="en-US" sz="3600" dirty="0" smtClean="0"/>
              <a:t>Need to compulsively repeat what is </a:t>
            </a: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familiar and exciting</a:t>
            </a:r>
          </a:p>
          <a:p>
            <a:r>
              <a:rPr lang="en-US" sz="3600" dirty="0" smtClean="0"/>
              <a:t>Shame of knowing/doing </a:t>
            </a: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prevents</a:t>
            </a:r>
            <a:r>
              <a:rPr lang="en-US" sz="3600" dirty="0" smtClean="0"/>
              <a:t> addressing the </a:t>
            </a:r>
            <a:r>
              <a:rPr lang="en-US" sz="3600" dirty="0" smtClean="0"/>
              <a:t>pattern (angry adult kid NPC)</a:t>
            </a:r>
            <a:endParaRPr lang="en-US" sz="3600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7470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 smtClean="0"/>
              <a:t>EXAMPLE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848" y="1109472"/>
            <a:ext cx="11579352" cy="5632704"/>
          </a:xfrm>
        </p:spPr>
        <p:txBody>
          <a:bodyPr>
            <a:normAutofit lnSpcReduction="10000"/>
          </a:bodyPr>
          <a:lstStyle/>
          <a:p>
            <a:r>
              <a:rPr lang="en-US" sz="3600" dirty="0" smtClean="0"/>
              <a:t>How scary is the A&amp;P.</a:t>
            </a:r>
          </a:p>
          <a:p>
            <a:pPr lvl="1"/>
            <a:r>
              <a:rPr lang="en-US" sz="3600" dirty="0" smtClean="0"/>
              <a:t>From fear and loneliness to learning how to be powerful</a:t>
            </a:r>
          </a:p>
          <a:p>
            <a:pPr lvl="1"/>
            <a:r>
              <a:rPr lang="en-US" sz="3600" dirty="0" smtClean="0"/>
              <a:t>Escaping his helplessness with his mother by controlling the community</a:t>
            </a:r>
            <a:endParaRPr lang="en-US" sz="3600" dirty="0" smtClean="0"/>
          </a:p>
          <a:p>
            <a:pPr lvl="1"/>
            <a:r>
              <a:rPr lang="en-US" sz="3600" dirty="0" smtClean="0"/>
              <a:t>GETTING </a:t>
            </a:r>
            <a:r>
              <a:rPr lang="en-US" sz="3600" dirty="0" smtClean="0"/>
              <a:t>OVER as a way of life (it is what mom did after all)</a:t>
            </a:r>
          </a:p>
          <a:p>
            <a:pPr lvl="1"/>
            <a:r>
              <a:rPr lang="en-US" sz="3600" dirty="0" smtClean="0"/>
              <a:t>Being excited by the danger and the rewards of getting over</a:t>
            </a:r>
          </a:p>
          <a:p>
            <a:pPr lvl="1"/>
            <a:r>
              <a:rPr lang="en-US" sz="3600" dirty="0" smtClean="0"/>
              <a:t>Being stuck </a:t>
            </a:r>
            <a:r>
              <a:rPr lang="en-US" sz="3600" dirty="0" smtClean="0"/>
              <a:t>with behavior sequences that gave him a sense of power and control over his life to resolve his loneliness, fear </a:t>
            </a:r>
            <a:r>
              <a:rPr lang="en-US" sz="3600" smtClean="0"/>
              <a:t>and rage</a:t>
            </a:r>
            <a:endParaRPr lang="en-US" sz="3600" dirty="0" smtClean="0"/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3111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 smtClean="0"/>
              <a:t>The New Non-traditional </a:t>
            </a:r>
            <a:r>
              <a:rPr lang="en-US" dirty="0" smtClean="0"/>
              <a:t>Treatments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80" y="1325562"/>
            <a:ext cx="11241024" cy="5172773"/>
          </a:xfrm>
        </p:spPr>
        <p:txBody>
          <a:bodyPr>
            <a:noAutofit/>
          </a:bodyPr>
          <a:lstStyle/>
          <a:p>
            <a:r>
              <a:rPr lang="en-US" sz="3600" dirty="0"/>
              <a:t>John </a:t>
            </a:r>
            <a:r>
              <a:rPr lang="en-US" sz="3600" dirty="0" err="1"/>
              <a:t>Kabot</a:t>
            </a:r>
            <a:r>
              <a:rPr lang="en-US" sz="3600" dirty="0"/>
              <a:t> </a:t>
            </a:r>
            <a:r>
              <a:rPr lang="en-US" sz="3600" dirty="0" smtClean="0"/>
              <a:t>Zin/Ron </a:t>
            </a:r>
            <a:r>
              <a:rPr lang="en-US" sz="3600" dirty="0" smtClean="0"/>
              <a:t>Siegel  </a:t>
            </a:r>
            <a:r>
              <a:rPr lang="en-US" sz="3600" dirty="0" smtClean="0"/>
              <a:t>and </a:t>
            </a: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mindfulness/yoga</a:t>
            </a:r>
          </a:p>
          <a:p>
            <a:r>
              <a:rPr lang="en-US" sz="3600" dirty="0" smtClean="0"/>
              <a:t>Masha </a:t>
            </a:r>
            <a:r>
              <a:rPr lang="en-US" sz="3600" dirty="0" err="1" smtClean="0"/>
              <a:t>Linehan</a:t>
            </a:r>
            <a:r>
              <a:rPr lang="en-US" sz="3600" dirty="0" smtClean="0"/>
              <a:t> and </a:t>
            </a: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Dialectical Behavior </a:t>
            </a:r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Therapy</a:t>
            </a: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</a:p>
          <a:p>
            <a:r>
              <a:rPr lang="en-US" sz="3600" dirty="0" smtClean="0"/>
              <a:t>USC School of Medicine and  </a:t>
            </a: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Multi-systemic Therapy</a:t>
            </a:r>
            <a:r>
              <a:rPr lang="en-US" sz="3600" dirty="0" smtClean="0"/>
              <a:t> -</a:t>
            </a:r>
            <a:r>
              <a:rPr lang="en-US" sz="3600" dirty="0"/>
              <a:t> </a:t>
            </a:r>
            <a:r>
              <a:rPr lang="en-US" sz="3600" dirty="0" smtClean="0"/>
              <a:t>changing the critical pattern</a:t>
            </a:r>
          </a:p>
          <a:p>
            <a:r>
              <a:rPr lang="en-US" sz="3600" dirty="0"/>
              <a:t>Eye Movement Desensitization and Reprocessing </a:t>
            </a:r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EMDR</a:t>
            </a:r>
          </a:p>
          <a:p>
            <a:r>
              <a:rPr lang="en-US" sz="3600" dirty="0" smtClean="0"/>
              <a:t>AA </a:t>
            </a:r>
            <a:r>
              <a:rPr lang="en-US" sz="3600" dirty="0"/>
              <a:t>as a model of </a:t>
            </a:r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planned </a:t>
            </a: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change</a:t>
            </a:r>
            <a:endParaRPr lang="en-US" sz="3600" dirty="0" smtClean="0"/>
          </a:p>
          <a:p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Trauma work </a:t>
            </a:r>
            <a:r>
              <a:rPr lang="en-US" sz="3600" dirty="0" smtClean="0"/>
              <a:t>– Van Der </a:t>
            </a:r>
            <a:r>
              <a:rPr lang="en-US" sz="3600" dirty="0" err="1" smtClean="0"/>
              <a:t>Kolk</a:t>
            </a:r>
            <a:r>
              <a:rPr lang="en-US" sz="3600" dirty="0" smtClean="0"/>
              <a:t>, Peter Levine, Daniel </a:t>
            </a:r>
            <a:r>
              <a:rPr lang="en-US" sz="3600" dirty="0" smtClean="0"/>
              <a:t>Siegel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28538913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 smtClean="0"/>
              <a:t>The Features of </a:t>
            </a:r>
            <a:r>
              <a:rPr lang="en-US" dirty="0" smtClean="0"/>
              <a:t>Mindfulness – Top Down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6048"/>
            <a:ext cx="10515600" cy="549859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Top-down use of Mindfulness  Creating a sense of </a:t>
            </a:r>
            <a:r>
              <a:rPr lang="en-US" sz="3600" dirty="0" smtClean="0"/>
              <a:t>self, of being </a:t>
            </a:r>
            <a:r>
              <a:rPr lang="en-US" sz="3600" dirty="0" smtClean="0"/>
              <a:t>in charge, </a:t>
            </a:r>
            <a:r>
              <a:rPr lang="en-US" sz="3600" dirty="0" smtClean="0"/>
              <a:t>of making decision courageously</a:t>
            </a:r>
            <a:endParaRPr lang="en-US" sz="3600" dirty="0" smtClean="0"/>
          </a:p>
          <a:p>
            <a:pPr lvl="1"/>
            <a:endParaRPr lang="en-US" sz="3600" dirty="0" smtClean="0"/>
          </a:p>
          <a:p>
            <a:pPr lvl="1"/>
            <a:r>
              <a:rPr lang="en-US" sz="3600" dirty="0" smtClean="0"/>
              <a:t>Developing </a:t>
            </a:r>
            <a:r>
              <a:rPr lang="en-US" sz="3600" dirty="0" smtClean="0"/>
              <a:t>the curious Third Person perspective</a:t>
            </a:r>
          </a:p>
          <a:p>
            <a:pPr lvl="1"/>
            <a:endParaRPr lang="en-US" sz="3600" dirty="0" smtClean="0"/>
          </a:p>
          <a:p>
            <a:pPr lvl="1"/>
            <a:r>
              <a:rPr lang="en-US" sz="3600" dirty="0" smtClean="0"/>
              <a:t>Developing </a:t>
            </a:r>
            <a:r>
              <a:rPr lang="en-US" sz="3600" dirty="0" smtClean="0"/>
              <a:t>the ability to observe without judgment and describe so that it is in line with </a:t>
            </a:r>
            <a:r>
              <a:rPr lang="en-US" sz="3600" dirty="0" smtClean="0"/>
              <a:t>reality</a:t>
            </a:r>
          </a:p>
          <a:p>
            <a:pPr lvl="1"/>
            <a:endParaRPr lang="en-US" sz="3600" dirty="0" smtClean="0"/>
          </a:p>
          <a:p>
            <a:pPr lvl="1"/>
            <a:r>
              <a:rPr lang="en-US" sz="3600" dirty="0" smtClean="0"/>
              <a:t>Developing the Mirror Neurons to </a:t>
            </a:r>
            <a:r>
              <a:rPr lang="en-US" sz="3600" dirty="0"/>
              <a:t>develop empathy, sympathy and  </a:t>
            </a:r>
            <a:r>
              <a:rPr lang="en-US" sz="3600" dirty="0" smtClean="0"/>
              <a:t>reciprocity</a:t>
            </a:r>
            <a:endParaRPr lang="en-US" sz="3600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41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 smtClean="0"/>
              <a:t>The Features of </a:t>
            </a:r>
            <a:r>
              <a:rPr lang="en-US" dirty="0" smtClean="0"/>
              <a:t>Mindfulness – Bottom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1146048"/>
            <a:ext cx="11484864" cy="5498592"/>
          </a:xfrm>
        </p:spPr>
        <p:txBody>
          <a:bodyPr>
            <a:normAutofit/>
          </a:bodyPr>
          <a:lstStyle/>
          <a:p>
            <a:r>
              <a:rPr lang="en-US" sz="4000" dirty="0"/>
              <a:t>C</a:t>
            </a:r>
            <a:r>
              <a:rPr lang="en-US" sz="4000" dirty="0" smtClean="0"/>
              <a:t>hanging the physiology by creating </a:t>
            </a:r>
            <a:r>
              <a:rPr lang="en-US" sz="4000" dirty="0" smtClean="0"/>
              <a:t>a sense of calmness, centeredness and </a:t>
            </a:r>
            <a:r>
              <a:rPr lang="en-US" sz="4000" dirty="0" smtClean="0"/>
              <a:t>Acceptance (without judgement)</a:t>
            </a:r>
            <a:endParaRPr lang="en-US" sz="4000" dirty="0"/>
          </a:p>
          <a:p>
            <a:pPr lvl="1"/>
            <a:r>
              <a:rPr lang="en-US" sz="4000" dirty="0" smtClean="0"/>
              <a:t>Using the breath to control the physiology - Serenity</a:t>
            </a:r>
          </a:p>
          <a:p>
            <a:pPr lvl="1"/>
            <a:r>
              <a:rPr lang="en-US" sz="4000" dirty="0" smtClean="0"/>
              <a:t>Using the breath to control the tolerance of discomfort </a:t>
            </a:r>
            <a:r>
              <a:rPr lang="en-US" sz="4000" dirty="0" smtClean="0"/>
              <a:t>– Acceptance</a:t>
            </a:r>
          </a:p>
          <a:p>
            <a:pPr lvl="1"/>
            <a:r>
              <a:rPr lang="en-US" sz="4000" dirty="0" smtClean="0"/>
              <a:t>You need to soothe the brain to tame the shame</a:t>
            </a:r>
          </a:p>
          <a:p>
            <a:pPr lvl="1"/>
            <a:r>
              <a:rPr lang="en-US" sz="4000" dirty="0" smtClean="0"/>
              <a:t>This allows a sense of self to emerge</a:t>
            </a:r>
            <a:endParaRPr lang="en-US" sz="4000" dirty="0" smtClean="0"/>
          </a:p>
          <a:p>
            <a:pPr marL="457200" lvl="1" indent="0">
              <a:buNone/>
            </a:pPr>
            <a:endParaRPr lang="en-US" sz="4000" dirty="0" smtClean="0"/>
          </a:p>
          <a:p>
            <a:pPr lvl="1"/>
            <a:endParaRPr lang="en-US" sz="4000" dirty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1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5000">
              <a:srgbClr val="F19B60"/>
            </a:gs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08557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smtClean="0"/>
              <a:t>Breakout sessions will allow participants to experience top-down and bottom-up re-processing.</a:t>
            </a:r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400" dirty="0" smtClean="0"/>
              <a:t>Slide Presentation @ </a:t>
            </a:r>
            <a:r>
              <a:rPr lang="en-US" sz="4400" dirty="0" smtClean="0">
                <a:solidFill>
                  <a:schemeClr val="accent4">
                    <a:lumMod val="60000"/>
                    <a:lumOff val="40000"/>
                  </a:schemeClr>
                </a:solidFill>
                <a:hlinkClick r:id="rId2"/>
              </a:rPr>
              <a:t>www.bwcassociates.com</a:t>
            </a:r>
            <a:endParaRPr lang="en-US" sz="4400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en-US" sz="4400" dirty="0" smtClean="0"/>
          </a:p>
          <a:p>
            <a:pPr marL="0" indent="0">
              <a:buNone/>
            </a:pPr>
            <a:endParaRPr lang="en-US" sz="4800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60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1654</TotalTime>
  <Words>1244</Words>
  <Application>Microsoft Office PowerPoint</Application>
  <PresentationFormat>Widescreen</PresentationFormat>
  <Paragraphs>215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Calibri</vt:lpstr>
      <vt:lpstr>Calibri Light</vt:lpstr>
      <vt:lpstr>Wingdings</vt:lpstr>
      <vt:lpstr>Office Theme</vt:lpstr>
      <vt:lpstr>Youth at Risk, Trauma, and Strategies </vt:lpstr>
      <vt:lpstr>WHERE HAVE WE BEEN IN JUVENILE JUSTICE?</vt:lpstr>
      <vt:lpstr>Juvenile Justice In New Jersey Our Knowledge Grows</vt:lpstr>
      <vt:lpstr>WHO ARE THE YOUTH AT RISK?</vt:lpstr>
      <vt:lpstr>Definition of Youth-At-Risk</vt:lpstr>
      <vt:lpstr>HOW DO WE DEFINE TRAUMA?</vt:lpstr>
      <vt:lpstr>Definition of Trauma</vt:lpstr>
      <vt:lpstr>Caveat: Trauma is an Experience</vt:lpstr>
      <vt:lpstr>HOW DOES TRAUMA RELATE TO YOUTH?</vt:lpstr>
      <vt:lpstr>Trauma Characteristics of Youth-at-Risk </vt:lpstr>
      <vt:lpstr>The ABC’s of  Youth-at-Risk  </vt:lpstr>
      <vt:lpstr>Trauma as Life Experience</vt:lpstr>
      <vt:lpstr>HOW IS BRAIN FUNCTION INVOLVED</vt:lpstr>
      <vt:lpstr>New Approach – Brain Function Focus</vt:lpstr>
      <vt:lpstr>Brain Function Focus – BOTTOM UP</vt:lpstr>
      <vt:lpstr>Brain Function Focus – BOTTOM UP </vt:lpstr>
      <vt:lpstr>Brain Function Focus – BOTTOM UP</vt:lpstr>
      <vt:lpstr>New Approach – How does the Brain work</vt:lpstr>
      <vt:lpstr>HOW DOES TRAUMA CHANGE THE BRAIN</vt:lpstr>
      <vt:lpstr>“The Body keeps the Score” Van Der Kolk </vt:lpstr>
      <vt:lpstr>Trauma and Youth-At-Risk </vt:lpstr>
      <vt:lpstr>Trauma and Youth-At-Risk</vt:lpstr>
      <vt:lpstr>Trauma and Youth-At-Risk</vt:lpstr>
      <vt:lpstr>Trauma and Youth-At-Risk</vt:lpstr>
      <vt:lpstr>Trauma and Youth-At-Risk</vt:lpstr>
      <vt:lpstr>Trauma and Youth-At-Risk</vt:lpstr>
      <vt:lpstr>Trauma and Youth-At-Risk</vt:lpstr>
      <vt:lpstr>Trauma and Youth-At-Risk</vt:lpstr>
      <vt:lpstr>EXAMPLE </vt:lpstr>
      <vt:lpstr>The New Non-traditional Treatments</vt:lpstr>
      <vt:lpstr>The Features of Mindfulness – Top Down</vt:lpstr>
      <vt:lpstr>The Features of Mindfulness – Bottom up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Youth at Risk, Trauma, and Strategies </dc:title>
  <dc:creator>Lucien Duquette</dc:creator>
  <cp:lastModifiedBy>Lucien Duquette</cp:lastModifiedBy>
  <cp:revision>100</cp:revision>
  <dcterms:created xsi:type="dcterms:W3CDTF">2016-11-25T04:46:31Z</dcterms:created>
  <dcterms:modified xsi:type="dcterms:W3CDTF">2016-12-15T04:30:42Z</dcterms:modified>
</cp:coreProperties>
</file>